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0" r:id="rId17"/>
    <p:sldId id="272" r:id="rId18"/>
    <p:sldId id="273" r:id="rId19"/>
    <p:sldId id="274" r:id="rId20"/>
    <p:sldId id="275" r:id="rId21"/>
    <p:sldId id="276" r:id="rId22"/>
    <p:sldId id="277" r:id="rId23"/>
    <p:sldId id="278" r:id="rId24"/>
    <p:sldId id="279"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March 23,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59125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March 23,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3053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March 23,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96473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March 23,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3455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March 23,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4164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March 23,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3470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March 23,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1304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March 23,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58083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March 23,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8659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March 23,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10792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March 23,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94987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Wednesday, March 23,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34080691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19DE0E-F039-443E-AF60-E4B6AA72D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4">
                  <a:alpha val="80000"/>
                </a:schemeClr>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5">
                  <a:alpha val="0"/>
                </a:schemeClr>
              </a:gs>
              <a:gs pos="91000">
                <a:schemeClr val="accent2">
                  <a:alpha val="4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5638801" cy="6886827"/>
          </a:xfrm>
          <a:prstGeom prst="rect">
            <a:avLst/>
          </a:prstGeom>
          <a:gradFill>
            <a:gsLst>
              <a:gs pos="49000">
                <a:schemeClr val="accent6">
                  <a:lumMod val="75000"/>
                  <a:alpha val="0"/>
                </a:schemeClr>
              </a:gs>
              <a:gs pos="99000">
                <a:schemeClr val="accent6">
                  <a:alpha val="7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609180" y="724988"/>
            <a:ext cx="5121259" cy="5458067"/>
          </a:xfrm>
          <a:prstGeom prst="ellipse">
            <a:avLst/>
          </a:prstGeom>
          <a:gradFill>
            <a:gsLst>
              <a:gs pos="39000">
                <a:schemeClr val="accent4">
                  <a:lumMod val="20000"/>
                  <a:lumOff val="80000"/>
                  <a:alpha val="0"/>
                </a:schemeClr>
              </a:gs>
              <a:gs pos="100000">
                <a:schemeClr val="accent6">
                  <a:alpha val="2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B53C65-6F84-4B1D-8B4F-67CD2910D93E}"/>
              </a:ext>
            </a:extLst>
          </p:cNvPr>
          <p:cNvSpPr>
            <a:spLocks noGrp="1"/>
          </p:cNvSpPr>
          <p:nvPr>
            <p:ph type="ctrTitle"/>
          </p:nvPr>
        </p:nvSpPr>
        <p:spPr>
          <a:xfrm>
            <a:off x="920151" y="2920878"/>
            <a:ext cx="6292690" cy="2992576"/>
          </a:xfrm>
        </p:spPr>
        <p:txBody>
          <a:bodyPr anchor="t">
            <a:normAutofit/>
          </a:bodyPr>
          <a:lstStyle/>
          <a:p>
            <a:pPr algn="l"/>
            <a:r>
              <a:rPr lang="en-US" dirty="0">
                <a:solidFill>
                  <a:schemeClr val="bg1"/>
                </a:solidFill>
              </a:rPr>
              <a:t>MACHINE FAILURE PREDICTION</a:t>
            </a:r>
          </a:p>
        </p:txBody>
      </p:sp>
      <p:sp>
        <p:nvSpPr>
          <p:cNvPr id="3" name="Subtitle 2">
            <a:extLst>
              <a:ext uri="{FF2B5EF4-FFF2-40B4-BE49-F238E27FC236}">
                <a16:creationId xmlns:a16="http://schemas.microsoft.com/office/drawing/2014/main" id="{3F88EBCE-39EB-4C79-A886-F1E8AEF55916}"/>
              </a:ext>
            </a:extLst>
          </p:cNvPr>
          <p:cNvSpPr>
            <a:spLocks noGrp="1"/>
          </p:cNvSpPr>
          <p:nvPr>
            <p:ph type="subTitle" idx="1"/>
          </p:nvPr>
        </p:nvSpPr>
        <p:spPr>
          <a:xfrm>
            <a:off x="920151" y="1017038"/>
            <a:ext cx="5392495" cy="1248274"/>
          </a:xfrm>
        </p:spPr>
        <p:txBody>
          <a:bodyPr anchor="b">
            <a:normAutofit/>
          </a:bodyPr>
          <a:lstStyle/>
          <a:p>
            <a:pPr algn="l"/>
            <a:r>
              <a:rPr lang="en-US" sz="1400">
                <a:solidFill>
                  <a:schemeClr val="bg1"/>
                </a:solidFill>
              </a:rPr>
              <a:t>By –Nithesh Ramanna</a:t>
            </a:r>
          </a:p>
        </p:txBody>
      </p:sp>
      <p:pic>
        <p:nvPicPr>
          <p:cNvPr id="4" name="Picture 3" descr="CNC lathe processing">
            <a:extLst>
              <a:ext uri="{FF2B5EF4-FFF2-40B4-BE49-F238E27FC236}">
                <a16:creationId xmlns:a16="http://schemas.microsoft.com/office/drawing/2014/main" id="{28E3F5E1-12BB-8ABC-56AB-EBD193193B84}"/>
              </a:ext>
            </a:extLst>
          </p:cNvPr>
          <p:cNvPicPr>
            <a:picLocks noChangeAspect="1"/>
          </p:cNvPicPr>
          <p:nvPr/>
        </p:nvPicPr>
        <p:blipFill rotWithShape="1">
          <a:blip r:embed="rId4"/>
          <a:srcRect l="50062" r="10033" b="-1"/>
          <a:stretch/>
        </p:blipFill>
        <p:spPr>
          <a:xfrm>
            <a:off x="8104092" y="10"/>
            <a:ext cx="4099858" cy="6857990"/>
          </a:xfrm>
          <a:prstGeom prst="rect">
            <a:avLst/>
          </a:prstGeom>
        </p:spPr>
      </p:pic>
      <p:pic>
        <p:nvPicPr>
          <p:cNvPr id="16" name="Audio 15">
            <a:hlinkClick r:id="" action="ppaction://media"/>
            <a:extLst>
              <a:ext uri="{FF2B5EF4-FFF2-40B4-BE49-F238E27FC236}">
                <a16:creationId xmlns:a16="http://schemas.microsoft.com/office/drawing/2014/main" id="{D9A6BA67-CC18-4B33-8EF2-2E24427A18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8837362"/>
      </p:ext>
    </p:extLst>
  </p:cSld>
  <p:clrMapOvr>
    <a:masterClrMapping/>
  </p:clrMapOvr>
  <mc:AlternateContent xmlns:mc="http://schemas.openxmlformats.org/markup-compatibility/2006">
    <mc:Choice xmlns:p14="http://schemas.microsoft.com/office/powerpoint/2010/main" Requires="p14">
      <p:transition spd="slow" p14:dur="2000" advTm="13671"/>
    </mc:Choice>
    <mc:Fallback>
      <p:transition spd="slow" advTm="13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4FA8-23EE-48D9-8B48-7F87F534A01A}"/>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665C94E8-CCAC-47AB-9250-69EE3B215464}"/>
              </a:ext>
            </a:extLst>
          </p:cNvPr>
          <p:cNvSpPr>
            <a:spLocks noGrp="1"/>
          </p:cNvSpPr>
          <p:nvPr>
            <p:ph idx="1"/>
          </p:nvPr>
        </p:nvSpPr>
        <p:spPr/>
        <p:txBody>
          <a:bodyPr>
            <a:noAutofit/>
          </a:bodyPr>
          <a:lstStyle/>
          <a:p>
            <a:pPr marL="0" marR="0" indent="0" algn="just">
              <a:lnSpc>
                <a:spcPct val="107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There was not much work in processing data as there were no NAs in any of the columns. The only processing conducted is label encoding for the feature, ‘Type’ as it has the categorical values ‘L, M, H’, the encoded feature name is </a:t>
            </a:r>
            <a:r>
              <a:rPr lang="en-US" sz="1800" dirty="0" err="1">
                <a:effectLst/>
                <a:ea typeface="Calibri" panose="020F0502020204030204" pitchFamily="34" charset="0"/>
                <a:cs typeface="Times New Roman" panose="02020603050405020304" pitchFamily="18" charset="0"/>
              </a:rPr>
              <a:t>Types_Cat</a:t>
            </a:r>
            <a:r>
              <a:rPr lang="en-US" sz="1800" dirty="0">
                <a:effectLst/>
                <a:ea typeface="Calibri" panose="020F0502020204030204" pitchFamily="34" charset="0"/>
                <a:cs typeface="Times New Roman" panose="02020603050405020304" pitchFamily="18" charset="0"/>
              </a:rPr>
              <a:t>. Later, the data has been subset with the features mentioned below.</a:t>
            </a:r>
          </a:p>
          <a:p>
            <a:pPr marL="342900" marR="0" lvl="0" indent="-342900" algn="just">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Tool wear [min]</a:t>
            </a:r>
          </a:p>
          <a:p>
            <a:pPr marL="342900" marR="0" lvl="0" indent="-342900" algn="just">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Torque [Nm]</a:t>
            </a:r>
          </a:p>
          <a:p>
            <a:pPr marL="342900" marR="0" lvl="0" indent="-342900" algn="just">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Rotational speed [rpm]</a:t>
            </a:r>
          </a:p>
          <a:p>
            <a:pPr marL="342900" marR="0" lvl="0" indent="-342900" algn="just">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Air temperature [K]</a:t>
            </a:r>
          </a:p>
          <a:p>
            <a:pPr marL="342900" marR="0" lvl="0" indent="-342900" algn="just">
              <a:lnSpc>
                <a:spcPct val="107000"/>
              </a:lnSpc>
              <a:spcBef>
                <a:spcPts val="0"/>
              </a:spcBef>
              <a:spcAft>
                <a:spcPts val="0"/>
              </a:spcAft>
              <a:buFont typeface="Symbol" panose="05050102010706020507" pitchFamily="18" charset="2"/>
              <a:buChar char=""/>
            </a:pPr>
            <a:r>
              <a:rPr lang="en-US" sz="1800" dirty="0">
                <a:effectLst/>
                <a:ea typeface="Calibri" panose="020F0502020204030204" pitchFamily="34" charset="0"/>
                <a:cs typeface="Times New Roman" panose="02020603050405020304" pitchFamily="18" charset="0"/>
              </a:rPr>
              <a:t>Process temperature [K]</a:t>
            </a:r>
          </a:p>
          <a:p>
            <a:pPr marL="342900" marR="0" lvl="0" indent="-342900" algn="just">
              <a:lnSpc>
                <a:spcPct val="107000"/>
              </a:lnSpc>
              <a:spcBef>
                <a:spcPts val="0"/>
              </a:spcBef>
              <a:spcAft>
                <a:spcPts val="800"/>
              </a:spcAft>
              <a:buFont typeface="Symbol" panose="05050102010706020507" pitchFamily="18" charset="2"/>
              <a:buChar char=""/>
            </a:pPr>
            <a:r>
              <a:rPr lang="en-US" sz="1800" dirty="0" err="1">
                <a:effectLst/>
                <a:ea typeface="Calibri" panose="020F0502020204030204" pitchFamily="34" charset="0"/>
                <a:cs typeface="Times New Roman" panose="02020603050405020304" pitchFamily="18" charset="0"/>
              </a:rPr>
              <a:t>Types_Cat</a:t>
            </a:r>
            <a:endParaRPr lang="en-US" sz="1800" dirty="0">
              <a:effectLst/>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dirty="0">
                <a:effectLst/>
                <a:ea typeface="Calibri" panose="020F0502020204030204" pitchFamily="34" charset="0"/>
                <a:cs typeface="Times New Roman" panose="02020603050405020304" pitchFamily="18" charset="0"/>
              </a:rPr>
              <a:t>The data has been split into trainset (70%) and </a:t>
            </a:r>
            <a:r>
              <a:rPr lang="en-US" sz="1800" dirty="0" err="1">
                <a:effectLst/>
                <a:ea typeface="Calibri" panose="020F0502020204030204" pitchFamily="34" charset="0"/>
                <a:cs typeface="Times New Roman" panose="02020603050405020304" pitchFamily="18" charset="0"/>
              </a:rPr>
              <a:t>testset</a:t>
            </a:r>
            <a:r>
              <a:rPr lang="en-US" sz="1800" dirty="0">
                <a:effectLst/>
                <a:ea typeface="Calibri" panose="020F0502020204030204" pitchFamily="34" charset="0"/>
                <a:cs typeface="Times New Roman" panose="02020603050405020304" pitchFamily="18" charset="0"/>
              </a:rPr>
              <a:t> (30%). By doing that we have 237 machine failure incidents in trainset and 102 machine failure incidents in </a:t>
            </a:r>
            <a:r>
              <a:rPr lang="en-US" sz="1800" dirty="0" err="1">
                <a:effectLst/>
                <a:ea typeface="Calibri" panose="020F0502020204030204" pitchFamily="34" charset="0"/>
                <a:cs typeface="Times New Roman" panose="02020603050405020304" pitchFamily="18" charset="0"/>
              </a:rPr>
              <a:t>testset</a:t>
            </a:r>
            <a:r>
              <a:rPr lang="en-US" sz="1800" dirty="0">
                <a:effectLst/>
                <a:ea typeface="Calibri" panose="020F0502020204030204" pitchFamily="34" charset="0"/>
                <a:cs typeface="Times New Roman" panose="02020603050405020304" pitchFamily="18" charset="0"/>
              </a:rPr>
              <a:t>. This check helps to have a comparison with our models’ prediction.</a:t>
            </a:r>
          </a:p>
          <a:p>
            <a:pPr marL="0" indent="0">
              <a:buNone/>
            </a:pPr>
            <a:endParaRPr lang="en-US" sz="1800" dirty="0"/>
          </a:p>
        </p:txBody>
      </p:sp>
      <p:pic>
        <p:nvPicPr>
          <p:cNvPr id="5" name="Audio 4">
            <a:hlinkClick r:id="" action="ppaction://media"/>
            <a:extLst>
              <a:ext uri="{FF2B5EF4-FFF2-40B4-BE49-F238E27FC236}">
                <a16:creationId xmlns:a16="http://schemas.microsoft.com/office/drawing/2014/main" id="{EC6DAAC4-47CA-490D-A07D-5B76D25737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94420231"/>
      </p:ext>
    </p:extLst>
  </p:cSld>
  <p:clrMapOvr>
    <a:masterClrMapping/>
  </p:clrMapOvr>
  <mc:AlternateContent xmlns:mc="http://schemas.openxmlformats.org/markup-compatibility/2006">
    <mc:Choice xmlns:p14="http://schemas.microsoft.com/office/powerpoint/2010/main" Requires="p14">
      <p:transition spd="slow" p14:dur="2000" advTm="60822"/>
    </mc:Choice>
    <mc:Fallback>
      <p:transition spd="slow" advTm="60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8DE46-DC02-4E1B-8540-0D7DF7C7D7A4}"/>
              </a:ext>
            </a:extLst>
          </p:cNvPr>
          <p:cNvSpPr>
            <a:spLocks noGrp="1"/>
          </p:cNvSpPr>
          <p:nvPr>
            <p:ph type="title"/>
          </p:nvPr>
        </p:nvSpPr>
        <p:spPr>
          <a:xfrm>
            <a:off x="1371600" y="795528"/>
            <a:ext cx="8429348" cy="3421365"/>
          </a:xfrm>
        </p:spPr>
        <p:txBody>
          <a:bodyPr/>
          <a:lstStyle/>
          <a:p>
            <a:r>
              <a:rPr lang="en-US" dirty="0"/>
              <a:t>Models and interpretation</a:t>
            </a:r>
          </a:p>
        </p:txBody>
      </p:sp>
      <p:pic>
        <p:nvPicPr>
          <p:cNvPr id="4" name="Audio 3">
            <a:hlinkClick r:id="" action="ppaction://media"/>
            <a:extLst>
              <a:ext uri="{FF2B5EF4-FFF2-40B4-BE49-F238E27FC236}">
                <a16:creationId xmlns:a16="http://schemas.microsoft.com/office/drawing/2014/main" id="{A95120F1-9335-401C-8166-BB873719B0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84589204"/>
      </p:ext>
    </p:extLst>
  </p:cSld>
  <p:clrMapOvr>
    <a:masterClrMapping/>
  </p:clrMapOvr>
  <mc:AlternateContent xmlns:mc="http://schemas.openxmlformats.org/markup-compatibility/2006">
    <mc:Choice xmlns:p14="http://schemas.microsoft.com/office/powerpoint/2010/main" Requires="p14">
      <p:transition spd="slow" p14:dur="2000" advTm="5745"/>
    </mc:Choice>
    <mc:Fallback>
      <p:transition spd="slow" advTm="5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9F364-D2A6-49AC-8F2C-08F6716768E2}"/>
              </a:ext>
            </a:extLst>
          </p:cNvPr>
          <p:cNvSpPr>
            <a:spLocks noGrp="1"/>
          </p:cNvSpPr>
          <p:nvPr>
            <p:ph type="title"/>
          </p:nvPr>
        </p:nvSpPr>
        <p:spPr>
          <a:xfrm>
            <a:off x="1371600" y="457200"/>
            <a:ext cx="4911393" cy="1556724"/>
          </a:xfrm>
        </p:spPr>
        <p:txBody>
          <a:bodyPr anchor="b">
            <a:normAutofit/>
          </a:bodyPr>
          <a:lstStyle/>
          <a:p>
            <a:r>
              <a:rPr lang="en-US"/>
              <a:t>LOGISTIC REGRESSION</a:t>
            </a:r>
            <a:endParaRPr lang="en-US" dirty="0"/>
          </a:p>
        </p:txBody>
      </p:sp>
      <p:sp>
        <p:nvSpPr>
          <p:cNvPr id="3" name="Content Placeholder 2">
            <a:extLst>
              <a:ext uri="{FF2B5EF4-FFF2-40B4-BE49-F238E27FC236}">
                <a16:creationId xmlns:a16="http://schemas.microsoft.com/office/drawing/2014/main" id="{27A2FD15-4A88-4B98-BFB1-06DD105944E1}"/>
              </a:ext>
            </a:extLst>
          </p:cNvPr>
          <p:cNvSpPr>
            <a:spLocks noGrp="1"/>
          </p:cNvSpPr>
          <p:nvPr>
            <p:ph idx="1"/>
          </p:nvPr>
        </p:nvSpPr>
        <p:spPr>
          <a:xfrm>
            <a:off x="1371601" y="2345635"/>
            <a:ext cx="4911392" cy="3583940"/>
          </a:xfrm>
        </p:spPr>
        <p:txBody>
          <a:bodyPr anchor="t">
            <a:normAutofit/>
          </a:bodyPr>
          <a:lstStyle/>
          <a:p>
            <a:pPr marL="0" marR="0" indent="0">
              <a:lnSpc>
                <a:spcPct val="110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Logistic regression is used as our first model as it is </a:t>
            </a:r>
            <a:r>
              <a:rPr lang="en-US" sz="1200" dirty="0">
                <a:effectLst/>
                <a:latin typeface="Calibri" panose="020F0502020204030204" pitchFamily="34" charset="0"/>
                <a:ea typeface="Calibri" panose="020F0502020204030204" pitchFamily="34" charset="0"/>
                <a:cs typeface="Calibri" panose="020F0502020204030204" pitchFamily="34" charset="0"/>
              </a:rPr>
              <a:t>a simple and more efficient method for binary and linear classification problems. It is a classification model, which is very easy to realize and achieves very good performance with linearly separable classes.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0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Calibri" panose="020F0502020204030204" pitchFamily="34" charset="0"/>
              </a:rPr>
              <a:t>The model has fitted with trainset and validated with test set. The ROC cure for the train and test sets can be seen in the figure. We can see that it’s a good fit with Area Under Curve (AUC) of train equal to 81.56 % and AUC of test equal to 80.24%, which means the model has good discriminatory ability.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threshold of 0.040175 is chosen to predict the machine failure incidents in test set. The best threshold is calculated through ROC curve by taking the geometric means of thresholds and selecting the threshold with best True Positive Rate. It is important to choose optimum threshold to predict as the default threshold i.e., 0.5 can lead in poor performance of the model. With the threshold chosen through ROC the accuracy of the trainset is 85.21% and test set is 84.67%.</a:t>
            </a:r>
          </a:p>
          <a:p>
            <a:pPr marL="0" indent="0">
              <a:lnSpc>
                <a:spcPct val="110000"/>
              </a:lnSpc>
              <a:buNone/>
            </a:pPr>
            <a:endParaRPr lang="en-US" sz="1200" dirty="0"/>
          </a:p>
        </p:txBody>
      </p:sp>
      <p:pic>
        <p:nvPicPr>
          <p:cNvPr id="14" name="Picture 13" descr="Chart, line chart&#10;&#10;Description automatically generated">
            <a:extLst>
              <a:ext uri="{FF2B5EF4-FFF2-40B4-BE49-F238E27FC236}">
                <a16:creationId xmlns:a16="http://schemas.microsoft.com/office/drawing/2014/main" id="{87CC857A-273A-4DBF-8F99-4CA22BD816CC}"/>
              </a:ext>
            </a:extLst>
          </p:cNvPr>
          <p:cNvPicPr/>
          <p:nvPr/>
        </p:nvPicPr>
        <p:blipFill>
          <a:blip r:embed="rId4"/>
          <a:stretch>
            <a:fillRect/>
          </a:stretch>
        </p:blipFill>
        <p:spPr>
          <a:xfrm>
            <a:off x="6644639" y="1634526"/>
            <a:ext cx="5090161" cy="3117723"/>
          </a:xfrm>
          <a:prstGeom prst="rect">
            <a:avLst/>
          </a:prstGeom>
        </p:spPr>
      </p:pic>
      <p:sp>
        <p:nvSpPr>
          <p:cNvPr id="30" name="Rectangle 29">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131AB446-B569-4930-A666-DB820F4106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4711853"/>
      </p:ext>
    </p:extLst>
  </p:cSld>
  <p:clrMapOvr>
    <a:masterClrMapping/>
  </p:clrMapOvr>
  <mc:AlternateContent xmlns:mc="http://schemas.openxmlformats.org/markup-compatibility/2006">
    <mc:Choice xmlns:p14="http://schemas.microsoft.com/office/powerpoint/2010/main" Requires="p14">
      <p:transition spd="slow" p14:dur="2000" advTm="97672"/>
    </mc:Choice>
    <mc:Fallback>
      <p:transition spd="slow" advTm="97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2C171-3053-46A5-895B-51DE94A1741F}"/>
              </a:ext>
            </a:extLst>
          </p:cNvPr>
          <p:cNvSpPr>
            <a:spLocks noGrp="1"/>
          </p:cNvSpPr>
          <p:nvPr>
            <p:ph type="title"/>
          </p:nvPr>
        </p:nvSpPr>
        <p:spPr>
          <a:xfrm>
            <a:off x="1371600" y="457200"/>
            <a:ext cx="5868785" cy="1556724"/>
          </a:xfrm>
        </p:spPr>
        <p:txBody>
          <a:bodyPr anchor="b">
            <a:normAutofit/>
          </a:bodyPr>
          <a:lstStyle/>
          <a:p>
            <a:r>
              <a:rPr lang="en-US" sz="3300"/>
              <a:t>Logistic regression-confusion matrix</a:t>
            </a:r>
          </a:p>
        </p:txBody>
      </p:sp>
      <p:sp>
        <p:nvSpPr>
          <p:cNvPr id="3" name="Content Placeholder 2">
            <a:extLst>
              <a:ext uri="{FF2B5EF4-FFF2-40B4-BE49-F238E27FC236}">
                <a16:creationId xmlns:a16="http://schemas.microsoft.com/office/drawing/2014/main" id="{8079F7C8-F580-405F-90ED-E2394675F611}"/>
              </a:ext>
            </a:extLst>
          </p:cNvPr>
          <p:cNvSpPr>
            <a:spLocks noGrp="1"/>
          </p:cNvSpPr>
          <p:nvPr>
            <p:ph idx="1"/>
          </p:nvPr>
        </p:nvSpPr>
        <p:spPr>
          <a:xfrm>
            <a:off x="1371600" y="2344189"/>
            <a:ext cx="5868785" cy="3327336"/>
          </a:xfrm>
        </p:spPr>
        <p:txBody>
          <a:bodyPr anchor="t">
            <a:normAutofit/>
          </a:bodyPr>
          <a:lstStyle/>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Figure shows the confusion matrix for train and test sets. </a:t>
            </a:r>
          </a:p>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model predicted 184 machine failure incidents properly in train set which is 77% of the actual machine failures in trainset. </a:t>
            </a:r>
          </a:p>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Confusion matrix on test set says that the model predicted 77 machine failures correctly which is 75% of the actual machine failures. </a:t>
            </a:r>
          </a:p>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model performed well in predicting the non-failure incidents which is around 85% for both train and test. </a:t>
            </a:r>
          </a:p>
          <a:p>
            <a:pPr marL="0" indent="0">
              <a:buNone/>
            </a:pPr>
            <a:endParaRPr lang="en-US" sz="1600" dirty="0"/>
          </a:p>
        </p:txBody>
      </p:sp>
      <p:pic>
        <p:nvPicPr>
          <p:cNvPr id="4" name="Picture 3" descr="Graphical user interface, application, Teams&#10;&#10;Description automatically generated">
            <a:extLst>
              <a:ext uri="{FF2B5EF4-FFF2-40B4-BE49-F238E27FC236}">
                <a16:creationId xmlns:a16="http://schemas.microsoft.com/office/drawing/2014/main" id="{D6C940E7-201C-4733-A6C1-6FDB0D2B1A32}"/>
              </a:ext>
            </a:extLst>
          </p:cNvPr>
          <p:cNvPicPr/>
          <p:nvPr/>
        </p:nvPicPr>
        <p:blipFill>
          <a:blip r:embed="rId4"/>
          <a:stretch>
            <a:fillRect/>
          </a:stretch>
        </p:blipFill>
        <p:spPr>
          <a:xfrm>
            <a:off x="7697585" y="1028700"/>
            <a:ext cx="3424082" cy="4642824"/>
          </a:xfrm>
          <a:prstGeom prst="rect">
            <a:avLst/>
          </a:prstGeom>
        </p:spPr>
      </p:pic>
      <p:sp>
        <p:nvSpPr>
          <p:cNvPr id="11" name="Rectangle 10">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8" name="Audio 17">
            <a:hlinkClick r:id="" action="ppaction://media"/>
            <a:extLst>
              <a:ext uri="{FF2B5EF4-FFF2-40B4-BE49-F238E27FC236}">
                <a16:creationId xmlns:a16="http://schemas.microsoft.com/office/drawing/2014/main" id="{E9FA0213-0F63-4C1D-B6A5-6A5F789D8F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3790467"/>
      </p:ext>
    </p:extLst>
  </p:cSld>
  <p:clrMapOvr>
    <a:masterClrMapping/>
  </p:clrMapOvr>
  <mc:AlternateContent xmlns:mc="http://schemas.openxmlformats.org/markup-compatibility/2006">
    <mc:Choice xmlns:p14="http://schemas.microsoft.com/office/powerpoint/2010/main" Requires="p14">
      <p:transition spd="slow" p14:dur="2000" advTm="55528"/>
    </mc:Choice>
    <mc:Fallback>
      <p:transition spd="slow" advTm="5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712-58FE-4308-A49C-CEC61828B876}"/>
              </a:ext>
            </a:extLst>
          </p:cNvPr>
          <p:cNvSpPr>
            <a:spLocks noGrp="1"/>
          </p:cNvSpPr>
          <p:nvPr>
            <p:ph type="title"/>
          </p:nvPr>
        </p:nvSpPr>
        <p:spPr>
          <a:xfrm>
            <a:off x="1371600" y="795528"/>
            <a:ext cx="6698202" cy="3368099"/>
          </a:xfrm>
        </p:spPr>
        <p:txBody>
          <a:bodyPr/>
          <a:lstStyle/>
          <a:p>
            <a:r>
              <a:rPr lang="en-US" dirty="0"/>
              <a:t>Logistic regression interpretability</a:t>
            </a:r>
          </a:p>
        </p:txBody>
      </p:sp>
      <p:pic>
        <p:nvPicPr>
          <p:cNvPr id="6" name="Audio 5">
            <a:hlinkClick r:id="" action="ppaction://media"/>
            <a:extLst>
              <a:ext uri="{FF2B5EF4-FFF2-40B4-BE49-F238E27FC236}">
                <a16:creationId xmlns:a16="http://schemas.microsoft.com/office/drawing/2014/main" id="{571E37CF-4E0A-4253-831A-26135EFE9F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72273027"/>
      </p:ext>
    </p:extLst>
  </p:cSld>
  <p:clrMapOvr>
    <a:masterClrMapping/>
  </p:clrMapOvr>
  <mc:AlternateContent xmlns:mc="http://schemas.openxmlformats.org/markup-compatibility/2006">
    <mc:Choice xmlns:p14="http://schemas.microsoft.com/office/powerpoint/2010/main" Requires="p14">
      <p:transition spd="slow" p14:dur="2000" advTm="4684"/>
    </mc:Choice>
    <mc:Fallback>
      <p:transition spd="slow" advTm="4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F2231-D02D-4754-B5C1-F28B4506C9D5}"/>
              </a:ext>
            </a:extLst>
          </p:cNvPr>
          <p:cNvSpPr>
            <a:spLocks noGrp="1"/>
          </p:cNvSpPr>
          <p:nvPr>
            <p:ph type="title"/>
          </p:nvPr>
        </p:nvSpPr>
        <p:spPr>
          <a:xfrm>
            <a:off x="1371600" y="457200"/>
            <a:ext cx="4911393" cy="1556724"/>
          </a:xfrm>
        </p:spPr>
        <p:txBody>
          <a:bodyPr anchor="b">
            <a:normAutofit/>
          </a:bodyPr>
          <a:lstStyle/>
          <a:p>
            <a:pPr>
              <a:lnSpc>
                <a:spcPct val="90000"/>
              </a:lnSpc>
            </a:pPr>
            <a:r>
              <a:rPr lang="en-US" dirty="0"/>
              <a:t>Partial dependence plots</a:t>
            </a:r>
            <a:endParaRPr lang="en-US"/>
          </a:p>
        </p:txBody>
      </p:sp>
      <p:sp>
        <p:nvSpPr>
          <p:cNvPr id="3" name="Content Placeholder 2">
            <a:extLst>
              <a:ext uri="{FF2B5EF4-FFF2-40B4-BE49-F238E27FC236}">
                <a16:creationId xmlns:a16="http://schemas.microsoft.com/office/drawing/2014/main" id="{7E269C8D-8343-46E6-AB8C-4716ED7C50AE}"/>
              </a:ext>
            </a:extLst>
          </p:cNvPr>
          <p:cNvSpPr>
            <a:spLocks noGrp="1"/>
          </p:cNvSpPr>
          <p:nvPr>
            <p:ph idx="1"/>
          </p:nvPr>
        </p:nvSpPr>
        <p:spPr>
          <a:xfrm>
            <a:off x="1371601" y="2345635"/>
            <a:ext cx="4911392" cy="3583940"/>
          </a:xfrm>
        </p:spPr>
        <p:txBody>
          <a:bodyPr anchor="t">
            <a:normAutofit/>
          </a:bodyPr>
          <a:lstStyle/>
          <a:p>
            <a:pPr marL="0" indent="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partial dependence plot is used because it shows t</a:t>
            </a:r>
            <a:r>
              <a:rPr lang="en-US" sz="1600" dirty="0">
                <a:effectLst/>
                <a:latin typeface="Calibri" panose="020F0502020204030204" pitchFamily="34" charset="0"/>
                <a:ea typeface="Calibri" panose="020F0502020204030204" pitchFamily="34" charset="0"/>
              </a:rPr>
              <a:t>he marginal effect of one or two features have on the predicted outcome of a machine learning model and show the relationship between the target variable and a feature is linear or complex</a:t>
            </a:r>
          </a:p>
          <a:p>
            <a:pPr marL="0" indent="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It can be seen from the plot that Torque [Nm], Rotational speed and Air temperature have more positive impact on machine failure and Process Temperature has the negative impact. Though Tool wear has some positive impact it is negligible as seen when compared to other features. The Type of machine has no impact on failure incidents.</a:t>
            </a:r>
            <a:endParaRPr lang="en-US" sz="1600" dirty="0"/>
          </a:p>
        </p:txBody>
      </p:sp>
      <p:pic>
        <p:nvPicPr>
          <p:cNvPr id="4" name="Picture 3">
            <a:extLst>
              <a:ext uri="{FF2B5EF4-FFF2-40B4-BE49-F238E27FC236}">
                <a16:creationId xmlns:a16="http://schemas.microsoft.com/office/drawing/2014/main" id="{1B5555EB-63E7-41B7-B366-0CE3C72403BE}"/>
              </a:ext>
            </a:extLst>
          </p:cNvPr>
          <p:cNvPicPr/>
          <p:nvPr/>
        </p:nvPicPr>
        <p:blipFill>
          <a:blip r:embed="rId4"/>
          <a:stretch>
            <a:fillRect/>
          </a:stretch>
        </p:blipFill>
        <p:spPr>
          <a:xfrm>
            <a:off x="6644639" y="1539085"/>
            <a:ext cx="5090161" cy="3308604"/>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26298564-AB77-4748-A203-828155F2F3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50105942"/>
      </p:ext>
    </p:extLst>
  </p:cSld>
  <p:clrMapOvr>
    <a:masterClrMapping/>
  </p:clrMapOvr>
  <mc:AlternateContent xmlns:mc="http://schemas.openxmlformats.org/markup-compatibility/2006">
    <mc:Choice xmlns:p14="http://schemas.microsoft.com/office/powerpoint/2010/main" Requires="p14">
      <p:transition spd="slow" p14:dur="2000" advTm="45590"/>
    </mc:Choice>
    <mc:Fallback>
      <p:transition spd="slow" advTm="45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2A632-90BC-4C3B-9D32-0558808F2D55}"/>
              </a:ext>
            </a:extLst>
          </p:cNvPr>
          <p:cNvSpPr>
            <a:spLocks noGrp="1"/>
          </p:cNvSpPr>
          <p:nvPr>
            <p:ph type="title"/>
          </p:nvPr>
        </p:nvSpPr>
        <p:spPr>
          <a:xfrm>
            <a:off x="1371600" y="457200"/>
            <a:ext cx="4911393" cy="1556724"/>
          </a:xfrm>
        </p:spPr>
        <p:txBody>
          <a:bodyPr anchor="b">
            <a:normAutofit/>
          </a:bodyPr>
          <a:lstStyle/>
          <a:p>
            <a:r>
              <a:rPr lang="en-US" dirty="0"/>
              <a:t>Accumulated local effect</a:t>
            </a:r>
          </a:p>
        </p:txBody>
      </p:sp>
      <p:sp>
        <p:nvSpPr>
          <p:cNvPr id="3" name="Content Placeholder 2">
            <a:extLst>
              <a:ext uri="{FF2B5EF4-FFF2-40B4-BE49-F238E27FC236}">
                <a16:creationId xmlns:a16="http://schemas.microsoft.com/office/drawing/2014/main" id="{FAA600D3-D604-4C3C-A2AD-4CFACFADE3CE}"/>
              </a:ext>
            </a:extLst>
          </p:cNvPr>
          <p:cNvSpPr>
            <a:spLocks noGrp="1"/>
          </p:cNvSpPr>
          <p:nvPr>
            <p:ph idx="1"/>
          </p:nvPr>
        </p:nvSpPr>
        <p:spPr>
          <a:xfrm>
            <a:off x="1371601" y="2345635"/>
            <a:ext cx="4911392" cy="3583940"/>
          </a:xfrm>
        </p:spPr>
        <p:txBody>
          <a:bodyPr anchor="t">
            <a:normAutofit/>
          </a:bodyPr>
          <a:lstStyle/>
          <a:p>
            <a:pPr marL="0" indent="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ALE plots highlight the effects of features have on the predictions of a machine learning model by partially isolating the effects of other features. The resulting ALE explanation is centered around the mean effect of the feature, such that the main feature effect is compared relative to the average prediction of the data. </a:t>
            </a:r>
          </a:p>
          <a:p>
            <a:pPr marL="0" indent="0">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plots say Torque [Nm] and Rotation speed [rpm] have higher impact on machine failures. </a:t>
            </a:r>
          </a:p>
          <a:p>
            <a:pPr marL="0" indent="0">
              <a:buNone/>
            </a:pPr>
            <a:endParaRPr lang="en-US" sz="1600" dirty="0"/>
          </a:p>
        </p:txBody>
      </p:sp>
      <p:pic>
        <p:nvPicPr>
          <p:cNvPr id="4" name="Picture 3">
            <a:extLst>
              <a:ext uri="{FF2B5EF4-FFF2-40B4-BE49-F238E27FC236}">
                <a16:creationId xmlns:a16="http://schemas.microsoft.com/office/drawing/2014/main" id="{69341FDF-7F55-4987-A455-E1AC1AE3FD92}"/>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644639" y="1163686"/>
            <a:ext cx="5090161" cy="4059402"/>
          </a:xfrm>
          <a:prstGeom prst="rect">
            <a:avLst/>
          </a:prstGeom>
          <a:noFill/>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1DA8B38C-DC22-40CA-BC42-D4B650076B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57809436"/>
      </p:ext>
    </p:extLst>
  </p:cSld>
  <p:clrMapOvr>
    <a:masterClrMapping/>
  </p:clrMapOvr>
  <mc:AlternateContent xmlns:mc="http://schemas.openxmlformats.org/markup-compatibility/2006">
    <mc:Choice xmlns:p14="http://schemas.microsoft.com/office/powerpoint/2010/main" Requires="p14">
      <p:transition spd="slow" p14:dur="2000" advTm="42920"/>
    </mc:Choice>
    <mc:Fallback>
      <p:transition spd="slow" advTm="4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C8397-A54F-42B9-8E6D-69B14EA5A42B}"/>
              </a:ext>
            </a:extLst>
          </p:cNvPr>
          <p:cNvSpPr>
            <a:spLocks noGrp="1"/>
          </p:cNvSpPr>
          <p:nvPr>
            <p:ph type="title"/>
          </p:nvPr>
        </p:nvSpPr>
        <p:spPr>
          <a:xfrm>
            <a:off x="1387149" y="457199"/>
            <a:ext cx="5524143" cy="1556725"/>
          </a:xfrm>
        </p:spPr>
        <p:txBody>
          <a:bodyPr anchor="b">
            <a:normAutofit/>
          </a:bodyPr>
          <a:lstStyle/>
          <a:p>
            <a:r>
              <a:rPr lang="en-US" dirty="0"/>
              <a:t>Shapley values</a:t>
            </a:r>
          </a:p>
        </p:txBody>
      </p:sp>
      <p:sp>
        <p:nvSpPr>
          <p:cNvPr id="3" name="Content Placeholder 2">
            <a:extLst>
              <a:ext uri="{FF2B5EF4-FFF2-40B4-BE49-F238E27FC236}">
                <a16:creationId xmlns:a16="http://schemas.microsoft.com/office/drawing/2014/main" id="{0087AA2A-964B-481F-ACCC-4407395DE75B}"/>
              </a:ext>
            </a:extLst>
          </p:cNvPr>
          <p:cNvSpPr>
            <a:spLocks noGrp="1"/>
          </p:cNvSpPr>
          <p:nvPr>
            <p:ph idx="1"/>
          </p:nvPr>
        </p:nvSpPr>
        <p:spPr>
          <a:xfrm>
            <a:off x="1387150" y="2384714"/>
            <a:ext cx="5476045" cy="3599226"/>
          </a:xfrm>
        </p:spPr>
        <p:txBody>
          <a:bodyPr>
            <a:normAutofit/>
          </a:bodyPr>
          <a:lstStyle/>
          <a:p>
            <a:pPr marL="0" indent="0" algn="just">
              <a:lnSpc>
                <a:spcPct val="110000"/>
              </a:lnSpc>
              <a:buNone/>
            </a:pPr>
            <a:r>
              <a:rPr lang="en-US" sz="1500" dirty="0">
                <a:effectLst/>
                <a:latin typeface="Calibri" panose="020F0502020204030204" pitchFamily="34" charset="0"/>
                <a:ea typeface="Calibri" panose="020F0502020204030204" pitchFamily="34" charset="0"/>
              </a:rPr>
              <a:t>The Shapley value is the average expected marginal contribution of one feature after all possible combinations have been considered. Shapley value helps to determine a payoff for all the features when each feature might have contributed more or less than the others. </a:t>
            </a:r>
          </a:p>
          <a:p>
            <a:pPr marL="0" indent="0" algn="just">
              <a:lnSpc>
                <a:spcPct val="110000"/>
              </a:lnSpc>
              <a:buNone/>
            </a:pPr>
            <a:r>
              <a:rPr lang="en-US" sz="1500" dirty="0">
                <a:effectLst/>
                <a:latin typeface="Calibri" panose="020F0502020204030204" pitchFamily="34" charset="0"/>
                <a:ea typeface="Calibri" panose="020F0502020204030204" pitchFamily="34" charset="0"/>
                <a:cs typeface="Calibri" panose="020F0502020204030204" pitchFamily="34" charset="0"/>
              </a:rPr>
              <a:t>Figures are the global interpretation of Shapley values and the impact of features on model output for Logistic Regression. Torque has the highest impact on Machine failure followed by Rotational speed, Air and Pressure temperature. </a:t>
            </a:r>
          </a:p>
          <a:p>
            <a:pPr marL="0" indent="0" algn="just">
              <a:lnSpc>
                <a:spcPct val="110000"/>
              </a:lnSpc>
              <a:buNone/>
            </a:pPr>
            <a:r>
              <a:rPr lang="en-US" sz="1500" dirty="0">
                <a:effectLst/>
                <a:latin typeface="Calibri" panose="020F0502020204030204" pitchFamily="34" charset="0"/>
                <a:ea typeface="Calibri" panose="020F0502020204030204" pitchFamily="34" charset="0"/>
                <a:cs typeface="Calibri" panose="020F0502020204030204" pitchFamily="34" charset="0"/>
              </a:rPr>
              <a:t>The 2</a:t>
            </a:r>
            <a:r>
              <a:rPr lang="en-US" sz="1500" baseline="30000" dirty="0">
                <a:effectLst/>
                <a:latin typeface="Calibri" panose="020F0502020204030204" pitchFamily="34" charset="0"/>
                <a:ea typeface="Calibri" panose="020F0502020204030204" pitchFamily="34" charset="0"/>
                <a:cs typeface="Calibri" panose="020F0502020204030204" pitchFamily="34" charset="0"/>
              </a:rPr>
              <a:t>nd</a:t>
            </a:r>
            <a:r>
              <a:rPr lang="en-US" sz="1500" dirty="0">
                <a:effectLst/>
                <a:latin typeface="Calibri" panose="020F0502020204030204" pitchFamily="34" charset="0"/>
                <a:ea typeface="Calibri" panose="020F0502020204030204" pitchFamily="34" charset="0"/>
                <a:cs typeface="Calibri" panose="020F0502020204030204" pitchFamily="34" charset="0"/>
              </a:rPr>
              <a:t> figure says that Torque and Rotational speed have highest positive impact on model output followed by Air temperature which means as they increase the machine failure probability increases while Process temperature has negative impact on model output which means as it decreases the failure probability increases.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buNone/>
            </a:pPr>
            <a:endParaRPr lang="en-US" sz="1500" dirty="0"/>
          </a:p>
        </p:txBody>
      </p:sp>
      <p:pic>
        <p:nvPicPr>
          <p:cNvPr id="4" name="Picture 3">
            <a:extLst>
              <a:ext uri="{FF2B5EF4-FFF2-40B4-BE49-F238E27FC236}">
                <a16:creationId xmlns:a16="http://schemas.microsoft.com/office/drawing/2014/main" id="{6938049C-A838-4438-9E2B-5441719CE8E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7569776" y="731994"/>
            <a:ext cx="4165023" cy="2301175"/>
          </a:xfrm>
          <a:prstGeom prst="rect">
            <a:avLst/>
          </a:prstGeom>
          <a:noFill/>
        </p:spPr>
      </p:pic>
      <p:pic>
        <p:nvPicPr>
          <p:cNvPr id="5" name="Picture 4">
            <a:extLst>
              <a:ext uri="{FF2B5EF4-FFF2-40B4-BE49-F238E27FC236}">
                <a16:creationId xmlns:a16="http://schemas.microsoft.com/office/drawing/2014/main" id="{2A42BA10-6838-421E-A578-7F3C9D924EA1}"/>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7569776" y="3360776"/>
            <a:ext cx="4165023" cy="2030448"/>
          </a:xfrm>
          <a:prstGeom prst="rect">
            <a:avLst/>
          </a:prstGeom>
          <a:noFill/>
        </p:spPr>
      </p:pic>
      <p:sp>
        <p:nvSpPr>
          <p:cNvPr id="26" name="Rectangle 20">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2">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1A208FEE-1AD0-4D7D-B10C-421245DC4C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79349854"/>
      </p:ext>
    </p:extLst>
  </p:cSld>
  <p:clrMapOvr>
    <a:masterClrMapping/>
  </p:clrMapOvr>
  <mc:AlternateContent xmlns:mc="http://schemas.openxmlformats.org/markup-compatibility/2006">
    <mc:Choice xmlns:p14="http://schemas.microsoft.com/office/powerpoint/2010/main" Requires="p14">
      <p:transition spd="slow" p14:dur="2000" advTm="67486"/>
    </mc:Choice>
    <mc:Fallback>
      <p:transition spd="slow" advTm="67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89C98-DF55-4A8E-82E2-4433B7F1FF75}"/>
              </a:ext>
            </a:extLst>
          </p:cNvPr>
          <p:cNvSpPr>
            <a:spLocks noGrp="1"/>
          </p:cNvSpPr>
          <p:nvPr>
            <p:ph type="title"/>
          </p:nvPr>
        </p:nvSpPr>
        <p:spPr>
          <a:xfrm>
            <a:off x="1371600" y="457200"/>
            <a:ext cx="4911393" cy="1556724"/>
          </a:xfrm>
        </p:spPr>
        <p:txBody>
          <a:bodyPr anchor="b">
            <a:normAutofit/>
          </a:bodyPr>
          <a:lstStyle/>
          <a:p>
            <a:r>
              <a:rPr lang="en-US" dirty="0"/>
              <a:t>RANDOM forest</a:t>
            </a:r>
          </a:p>
        </p:txBody>
      </p:sp>
      <p:sp>
        <p:nvSpPr>
          <p:cNvPr id="3" name="Content Placeholder 2">
            <a:extLst>
              <a:ext uri="{FF2B5EF4-FFF2-40B4-BE49-F238E27FC236}">
                <a16:creationId xmlns:a16="http://schemas.microsoft.com/office/drawing/2014/main" id="{FB2F0DDB-EBF3-4D39-9A03-15BDB505AB3D}"/>
              </a:ext>
            </a:extLst>
          </p:cNvPr>
          <p:cNvSpPr>
            <a:spLocks noGrp="1"/>
          </p:cNvSpPr>
          <p:nvPr>
            <p:ph idx="1"/>
          </p:nvPr>
        </p:nvSpPr>
        <p:spPr>
          <a:xfrm>
            <a:off x="1371601" y="2345635"/>
            <a:ext cx="4911392" cy="3583940"/>
          </a:xfrm>
        </p:spPr>
        <p:txBody>
          <a:bodyPr anchor="t">
            <a:normAutofit/>
          </a:bodyPr>
          <a:lstStyle/>
          <a:p>
            <a:pPr marL="0" indent="0" algn="just">
              <a:lnSpc>
                <a:spcPct val="110000"/>
              </a:lnSpc>
              <a:buNone/>
            </a:pPr>
            <a:r>
              <a:rPr lang="en-US" sz="1200" dirty="0">
                <a:effectLst/>
                <a:latin typeface="Calibri" panose="020F0502020204030204" pitchFamily="34" charset="0"/>
                <a:ea typeface="Calibri" panose="020F0502020204030204" pitchFamily="34" charset="0"/>
                <a:cs typeface="Calibri" panose="020F0502020204030204" pitchFamily="34" charset="0"/>
              </a:rPr>
              <a:t>Random Forest is a machine learning algorithm which is widely used in classification and regression problems. It performs exceptionally well for classification problems.</a:t>
            </a:r>
          </a:p>
          <a:p>
            <a:pPr marL="0" indent="0" algn="just">
              <a:lnSpc>
                <a:spcPct val="110000"/>
              </a:lnSpc>
              <a:buNone/>
            </a:pPr>
            <a:r>
              <a:rPr lang="en-US" sz="1200" dirty="0">
                <a:effectLst/>
                <a:latin typeface="Calibri" panose="020F0502020204030204" pitchFamily="34" charset="0"/>
                <a:ea typeface="Calibri" panose="020F0502020204030204" pitchFamily="34" charset="0"/>
                <a:cs typeface="Calibri" panose="020F0502020204030204" pitchFamily="34" charset="0"/>
              </a:rPr>
              <a:t>The model has fitted with trainset with 200 estimators and maximum depth of 6 and validated with test set. The ROC cure for the train and test sets can be seen in the below figure. We can see that it’s a good fit with Area Under Curve (AUC) of train equal to 93.13 % and AUC of test equal to 90.96%, which means the model has excellent discriminatory ability. </a:t>
            </a:r>
          </a:p>
          <a:p>
            <a:pPr marL="0" indent="0" algn="just">
              <a:lnSpc>
                <a:spcPct val="110000"/>
              </a:lnSpc>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threshold of 0.035077 is chosen to predict the machine failure incidents in test set. The best threshold is calculated through ROC curve by taking the geometric means of thresholds and selecting the threshold with best True Positive Rate. With the threshold chosen through ROC the accuracy of the trainset is 88.69% and test set is 88.93%. </a:t>
            </a:r>
          </a:p>
          <a:p>
            <a:pPr marL="0" indent="0" algn="just">
              <a:lnSpc>
                <a:spcPct val="110000"/>
              </a:lnSpc>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buNone/>
            </a:pPr>
            <a:endParaRPr lang="en-US" sz="1200" dirty="0"/>
          </a:p>
        </p:txBody>
      </p:sp>
      <p:pic>
        <p:nvPicPr>
          <p:cNvPr id="9" name="Picture 8">
            <a:extLst>
              <a:ext uri="{FF2B5EF4-FFF2-40B4-BE49-F238E27FC236}">
                <a16:creationId xmlns:a16="http://schemas.microsoft.com/office/drawing/2014/main" id="{43425595-7DE6-44B1-AF37-0372F11D709E}"/>
              </a:ext>
            </a:extLst>
          </p:cNvPr>
          <p:cNvPicPr/>
          <p:nvPr/>
        </p:nvPicPr>
        <p:blipFill>
          <a:blip r:embed="rId4"/>
          <a:stretch>
            <a:fillRect/>
          </a:stretch>
        </p:blipFill>
        <p:spPr>
          <a:xfrm>
            <a:off x="6644639" y="1679065"/>
            <a:ext cx="5090161" cy="3028645"/>
          </a:xfrm>
          <a:prstGeom prst="rect">
            <a:avLst/>
          </a:prstGeom>
        </p:spPr>
      </p:pic>
      <p:sp>
        <p:nvSpPr>
          <p:cNvPr id="34" name="Rectangle 33">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7E0B6FA7-1B38-4296-A1BB-711CE46933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92804291"/>
      </p:ext>
    </p:extLst>
  </p:cSld>
  <p:clrMapOvr>
    <a:masterClrMapping/>
  </p:clrMapOvr>
  <mc:AlternateContent xmlns:mc="http://schemas.openxmlformats.org/markup-compatibility/2006">
    <mc:Choice xmlns:p14="http://schemas.microsoft.com/office/powerpoint/2010/main" Requires="p14">
      <p:transition spd="slow" p14:dur="2000" advTm="89882"/>
    </mc:Choice>
    <mc:Fallback>
      <p:transition spd="slow" advTm="89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1A1-D84D-4F0E-806F-52FF1BB4655A}"/>
              </a:ext>
            </a:extLst>
          </p:cNvPr>
          <p:cNvSpPr>
            <a:spLocks noGrp="1"/>
          </p:cNvSpPr>
          <p:nvPr>
            <p:ph type="title"/>
          </p:nvPr>
        </p:nvSpPr>
        <p:spPr>
          <a:xfrm>
            <a:off x="1387149" y="457199"/>
            <a:ext cx="5524143" cy="1556725"/>
          </a:xfrm>
        </p:spPr>
        <p:txBody>
          <a:bodyPr anchor="b">
            <a:normAutofit/>
          </a:bodyPr>
          <a:lstStyle/>
          <a:p>
            <a:pPr>
              <a:lnSpc>
                <a:spcPct val="90000"/>
              </a:lnSpc>
            </a:pPr>
            <a:r>
              <a:rPr lang="en-US" dirty="0"/>
              <a:t>Random forest - confusion matrix</a:t>
            </a:r>
            <a:endParaRPr lang="en-US"/>
          </a:p>
        </p:txBody>
      </p:sp>
      <p:sp>
        <p:nvSpPr>
          <p:cNvPr id="3" name="Content Placeholder 2">
            <a:extLst>
              <a:ext uri="{FF2B5EF4-FFF2-40B4-BE49-F238E27FC236}">
                <a16:creationId xmlns:a16="http://schemas.microsoft.com/office/drawing/2014/main" id="{14F3BC87-0F00-4DF5-9036-13B19AF1161F}"/>
              </a:ext>
            </a:extLst>
          </p:cNvPr>
          <p:cNvSpPr>
            <a:spLocks noGrp="1"/>
          </p:cNvSpPr>
          <p:nvPr>
            <p:ph idx="1"/>
          </p:nvPr>
        </p:nvSpPr>
        <p:spPr>
          <a:xfrm>
            <a:off x="1387150" y="2384714"/>
            <a:ext cx="5476045" cy="3599226"/>
          </a:xfrm>
        </p:spPr>
        <p:txBody>
          <a:bodyPr>
            <a:normAutofit/>
          </a:bodyPr>
          <a:lstStyle/>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model predicted 232 machine failure incidents properly in train set which is 97.8% of the actual machine failures in trainset. </a:t>
            </a:r>
          </a:p>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Confusion matrix on test set says that the model predicted 95 machine failures correctly which is 93.13% of the actual machine failures. </a:t>
            </a:r>
          </a:p>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Here the model performed exceptionally well in predicting the machine failure.</a:t>
            </a:r>
            <a:endParaRPr lang="en-US" sz="1600" dirty="0"/>
          </a:p>
        </p:txBody>
      </p:sp>
      <p:pic>
        <p:nvPicPr>
          <p:cNvPr id="5" name="Picture 4">
            <a:extLst>
              <a:ext uri="{FF2B5EF4-FFF2-40B4-BE49-F238E27FC236}">
                <a16:creationId xmlns:a16="http://schemas.microsoft.com/office/drawing/2014/main" id="{AC500F60-5AF2-4146-8971-06B17DF717D4}"/>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7569776" y="457200"/>
            <a:ext cx="3771955" cy="2575969"/>
          </a:xfrm>
          <a:prstGeom prst="rect">
            <a:avLst/>
          </a:prstGeom>
          <a:noFill/>
        </p:spPr>
      </p:pic>
      <p:pic>
        <p:nvPicPr>
          <p:cNvPr id="4" name="Picture 3">
            <a:extLst>
              <a:ext uri="{FF2B5EF4-FFF2-40B4-BE49-F238E27FC236}">
                <a16:creationId xmlns:a16="http://schemas.microsoft.com/office/drawing/2014/main" id="{4B4EEF02-1A3D-4475-8380-46BD4AC7A57E}"/>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7569776" y="3407971"/>
            <a:ext cx="3771955" cy="2575969"/>
          </a:xfrm>
          <a:prstGeom prst="rect">
            <a:avLst/>
          </a:prstGeom>
          <a:noFill/>
        </p:spPr>
      </p:pic>
      <p:sp>
        <p:nvSpPr>
          <p:cNvPr id="12" name="Rectangle 11">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B785695D-4A39-446B-9A45-CB0E0EE8F2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63449365"/>
      </p:ext>
    </p:extLst>
  </p:cSld>
  <p:clrMapOvr>
    <a:masterClrMapping/>
  </p:clrMapOvr>
  <mc:AlternateContent xmlns:mc="http://schemas.openxmlformats.org/markup-compatibility/2006">
    <mc:Choice xmlns:p14="http://schemas.microsoft.com/office/powerpoint/2010/main" Requires="p14">
      <p:transition spd="slow" p14:dur="2000" advTm="62726"/>
    </mc:Choice>
    <mc:Fallback>
      <p:transition spd="slow" advTm="6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4AAD-D15C-43D1-B432-F73BF9D32C55}"/>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39DD0B3C-A1DD-4B92-ADA2-EE6AD0ECB429}"/>
              </a:ext>
            </a:extLst>
          </p:cNvPr>
          <p:cNvSpPr>
            <a:spLocks noGrp="1"/>
          </p:cNvSpPr>
          <p:nvPr>
            <p:ph idx="1"/>
          </p:nvPr>
        </p:nvSpPr>
        <p:spPr>
          <a:xfrm>
            <a:off x="1371600" y="2103120"/>
            <a:ext cx="10241280" cy="3959352"/>
          </a:xfrm>
        </p:spPr>
        <p:txBody>
          <a:bodyPr/>
          <a:lstStyle/>
          <a:p>
            <a:pPr marL="0" marR="0" indent="0">
              <a:lnSpc>
                <a:spcPct val="107000"/>
              </a:lnSpc>
              <a:spcBef>
                <a:spcPts val="200"/>
              </a:spcBef>
              <a:spcAft>
                <a:spcPts val="0"/>
              </a:spcAft>
              <a:buNone/>
            </a:pPr>
            <a:r>
              <a:rPr lang="en-US" b="1" dirty="0">
                <a:solidFill>
                  <a:srgbClr val="2F5496"/>
                </a:solidFill>
                <a:effectLst/>
                <a:ea typeface="Times New Roman" panose="02020603050405020304" pitchFamily="18" charset="0"/>
                <a:cs typeface="Times New Roman" panose="02020603050405020304" pitchFamily="18" charset="0"/>
              </a:rPr>
              <a:t>DESCRIPTION</a:t>
            </a:r>
          </a:p>
          <a:p>
            <a:pPr marL="0" marR="0" indent="0" algn="just">
              <a:lnSpc>
                <a:spcPct val="107000"/>
              </a:lnSpc>
              <a:spcBef>
                <a:spcPts val="0"/>
              </a:spcBef>
              <a:spcAft>
                <a:spcPts val="800"/>
              </a:spcAft>
              <a:buNone/>
            </a:pPr>
            <a:r>
              <a:rPr lang="en-US" dirty="0">
                <a:effectLst/>
                <a:ea typeface="Calibri" panose="020F0502020204030204" pitchFamily="34" charset="0"/>
                <a:cs typeface="Times New Roman" panose="02020603050405020304" pitchFamily="18" charset="0"/>
              </a:rPr>
              <a:t>Currently, a car manufacturing company is not using any predictive models to predict the probability of the machine failure and it is fully relied on failure incidents reported by its employees. To avoid interrupts in production line for several hour due to the machine failure it is important for the company to know in advance whether a machine will fail or not.</a:t>
            </a:r>
          </a:p>
          <a:p>
            <a:pPr marL="0" marR="0" indent="0">
              <a:lnSpc>
                <a:spcPct val="107000"/>
              </a:lnSpc>
              <a:spcBef>
                <a:spcPts val="200"/>
              </a:spcBef>
              <a:spcAft>
                <a:spcPts val="0"/>
              </a:spcAft>
              <a:buNone/>
            </a:pPr>
            <a:r>
              <a:rPr lang="en-US" b="1" dirty="0">
                <a:solidFill>
                  <a:srgbClr val="2F5496"/>
                </a:solidFill>
                <a:effectLst/>
                <a:ea typeface="Times New Roman" panose="02020603050405020304" pitchFamily="18" charset="0"/>
                <a:cs typeface="Times New Roman" panose="02020603050405020304" pitchFamily="18" charset="0"/>
              </a:rPr>
              <a:t>GOAL OF THE PROJECT</a:t>
            </a:r>
          </a:p>
          <a:p>
            <a:pPr marL="0" marR="0" indent="0" algn="just">
              <a:lnSpc>
                <a:spcPct val="107000"/>
              </a:lnSpc>
              <a:spcBef>
                <a:spcPts val="0"/>
              </a:spcBef>
              <a:spcAft>
                <a:spcPts val="800"/>
              </a:spcAft>
              <a:buNone/>
            </a:pPr>
            <a:r>
              <a:rPr lang="en-US" dirty="0">
                <a:effectLst/>
                <a:ea typeface="Calibri" panose="020F0502020204030204" pitchFamily="34" charset="0"/>
                <a:cs typeface="Times New Roman" panose="02020603050405020304" pitchFamily="18" charset="0"/>
              </a:rPr>
              <a:t>A new predictive model for the company which predicts the machine failure in advance. The model to be more efficient to avoid the production interrupts and the model should be easy to interpret.</a:t>
            </a:r>
          </a:p>
          <a:p>
            <a:endParaRPr lang="en-US" dirty="0"/>
          </a:p>
        </p:txBody>
      </p:sp>
      <p:pic>
        <p:nvPicPr>
          <p:cNvPr id="10" name="Audio 9">
            <a:hlinkClick r:id="" action="ppaction://media"/>
            <a:extLst>
              <a:ext uri="{FF2B5EF4-FFF2-40B4-BE49-F238E27FC236}">
                <a16:creationId xmlns:a16="http://schemas.microsoft.com/office/drawing/2014/main" id="{BBFA5077-1E48-4995-BC5F-2BDC069312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26040071"/>
      </p:ext>
    </p:extLst>
  </p:cSld>
  <p:clrMapOvr>
    <a:masterClrMapping/>
  </p:clrMapOvr>
  <mc:AlternateContent xmlns:mc="http://schemas.openxmlformats.org/markup-compatibility/2006">
    <mc:Choice xmlns:p14="http://schemas.microsoft.com/office/powerpoint/2010/main" Requires="p14">
      <p:transition spd="slow" p14:dur="2000" advTm="33400"/>
    </mc:Choice>
    <mc:Fallback>
      <p:transition spd="slow" advTm="33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62B7-2E55-49E8-B859-E22249AB5087}"/>
              </a:ext>
            </a:extLst>
          </p:cNvPr>
          <p:cNvSpPr>
            <a:spLocks noGrp="1"/>
          </p:cNvSpPr>
          <p:nvPr>
            <p:ph type="title"/>
          </p:nvPr>
        </p:nvSpPr>
        <p:spPr>
          <a:xfrm>
            <a:off x="1371600" y="795527"/>
            <a:ext cx="5854823" cy="3740961"/>
          </a:xfrm>
        </p:spPr>
        <p:txBody>
          <a:bodyPr/>
          <a:lstStyle/>
          <a:p>
            <a:r>
              <a:rPr lang="en-US" dirty="0"/>
              <a:t>Random forest interpretability</a:t>
            </a:r>
          </a:p>
        </p:txBody>
      </p:sp>
      <p:pic>
        <p:nvPicPr>
          <p:cNvPr id="3" name="Audio 2">
            <a:hlinkClick r:id="" action="ppaction://media"/>
            <a:extLst>
              <a:ext uri="{FF2B5EF4-FFF2-40B4-BE49-F238E27FC236}">
                <a16:creationId xmlns:a16="http://schemas.microsoft.com/office/drawing/2014/main" id="{2BEE5B74-DE88-47DF-83EB-11FD756502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62661125"/>
      </p:ext>
    </p:extLst>
  </p:cSld>
  <p:clrMapOvr>
    <a:masterClrMapping/>
  </p:clrMapOvr>
  <mc:AlternateContent xmlns:mc="http://schemas.openxmlformats.org/markup-compatibility/2006">
    <mc:Choice xmlns:p14="http://schemas.microsoft.com/office/powerpoint/2010/main" Requires="p14">
      <p:transition spd="slow" p14:dur="2000" advTm="6604"/>
    </mc:Choice>
    <mc:Fallback>
      <p:transition spd="slow" advTm="6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33A20-C77A-4FB8-BC2A-8528D88EC372}"/>
              </a:ext>
            </a:extLst>
          </p:cNvPr>
          <p:cNvSpPr>
            <a:spLocks noGrp="1"/>
          </p:cNvSpPr>
          <p:nvPr>
            <p:ph type="title"/>
          </p:nvPr>
        </p:nvSpPr>
        <p:spPr>
          <a:xfrm>
            <a:off x="1371600" y="457200"/>
            <a:ext cx="4911393" cy="1556724"/>
          </a:xfrm>
        </p:spPr>
        <p:txBody>
          <a:bodyPr anchor="b">
            <a:normAutofit/>
          </a:bodyPr>
          <a:lstStyle/>
          <a:p>
            <a:pPr>
              <a:lnSpc>
                <a:spcPct val="90000"/>
              </a:lnSpc>
            </a:pPr>
            <a:r>
              <a:rPr lang="en-US" dirty="0"/>
              <a:t>Partial dependency plot</a:t>
            </a:r>
            <a:endParaRPr lang="en-US"/>
          </a:p>
        </p:txBody>
      </p:sp>
      <p:sp>
        <p:nvSpPr>
          <p:cNvPr id="3" name="Content Placeholder 2">
            <a:extLst>
              <a:ext uri="{FF2B5EF4-FFF2-40B4-BE49-F238E27FC236}">
                <a16:creationId xmlns:a16="http://schemas.microsoft.com/office/drawing/2014/main" id="{7E3CBF9F-6255-4125-A265-36C3953C102C}"/>
              </a:ext>
            </a:extLst>
          </p:cNvPr>
          <p:cNvSpPr>
            <a:spLocks noGrp="1"/>
          </p:cNvSpPr>
          <p:nvPr>
            <p:ph idx="1"/>
          </p:nvPr>
        </p:nvSpPr>
        <p:spPr>
          <a:xfrm>
            <a:off x="1371601" y="2345635"/>
            <a:ext cx="4911392" cy="3583940"/>
          </a:xfrm>
        </p:spPr>
        <p:txBody>
          <a:bodyPr anchor="t">
            <a:normAutofit/>
          </a:bodyPr>
          <a:lstStyle/>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It can be seen from the plot that Torque [Nm], Air temperature and Tool wear have more positive impact on machine failure and Rotational speed has the negative impact. The Type of machine has no impact on failure incidents and Process temperature impact can’t be predicted with plot.</a:t>
            </a:r>
          </a:p>
          <a:p>
            <a:pPr marL="0" indent="0">
              <a:buNone/>
            </a:pPr>
            <a:endParaRPr lang="en-US" sz="1600" dirty="0"/>
          </a:p>
        </p:txBody>
      </p:sp>
      <p:pic>
        <p:nvPicPr>
          <p:cNvPr id="4" name="Picture 3">
            <a:extLst>
              <a:ext uri="{FF2B5EF4-FFF2-40B4-BE49-F238E27FC236}">
                <a16:creationId xmlns:a16="http://schemas.microsoft.com/office/drawing/2014/main" id="{841E496C-4210-4B82-88AD-C8422104E15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644639" y="1507272"/>
            <a:ext cx="5090161" cy="3372231"/>
          </a:xfrm>
          <a:prstGeom prst="rect">
            <a:avLst/>
          </a:prstGeom>
          <a:noFill/>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ED4DA230-CA08-4C4E-B727-4D1A1DE144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26239109"/>
      </p:ext>
    </p:extLst>
  </p:cSld>
  <p:clrMapOvr>
    <a:masterClrMapping/>
  </p:clrMapOvr>
  <mc:AlternateContent xmlns:mc="http://schemas.openxmlformats.org/markup-compatibility/2006">
    <mc:Choice xmlns:p14="http://schemas.microsoft.com/office/powerpoint/2010/main" Requires="p14">
      <p:transition spd="slow" p14:dur="2000" advTm="49305"/>
    </mc:Choice>
    <mc:Fallback>
      <p:transition spd="slow" advTm="49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5CD30-5675-488F-9433-4B73801583E0}"/>
              </a:ext>
            </a:extLst>
          </p:cNvPr>
          <p:cNvSpPr>
            <a:spLocks noGrp="1"/>
          </p:cNvSpPr>
          <p:nvPr>
            <p:ph type="title"/>
          </p:nvPr>
        </p:nvSpPr>
        <p:spPr>
          <a:xfrm>
            <a:off x="1371600" y="457200"/>
            <a:ext cx="4911393" cy="1556724"/>
          </a:xfrm>
        </p:spPr>
        <p:txBody>
          <a:bodyPr anchor="b">
            <a:normAutofit/>
          </a:bodyPr>
          <a:lstStyle/>
          <a:p>
            <a:r>
              <a:rPr lang="en-US" dirty="0"/>
              <a:t>Accumulated local effect </a:t>
            </a:r>
          </a:p>
        </p:txBody>
      </p:sp>
      <p:sp>
        <p:nvSpPr>
          <p:cNvPr id="3" name="Content Placeholder 2">
            <a:extLst>
              <a:ext uri="{FF2B5EF4-FFF2-40B4-BE49-F238E27FC236}">
                <a16:creationId xmlns:a16="http://schemas.microsoft.com/office/drawing/2014/main" id="{2170A2A3-7A0D-43E6-8B3A-401AF973F88E}"/>
              </a:ext>
            </a:extLst>
          </p:cNvPr>
          <p:cNvSpPr>
            <a:spLocks noGrp="1"/>
          </p:cNvSpPr>
          <p:nvPr>
            <p:ph idx="1"/>
          </p:nvPr>
        </p:nvSpPr>
        <p:spPr>
          <a:xfrm>
            <a:off x="1371601" y="2298010"/>
            <a:ext cx="4911392" cy="3583940"/>
          </a:xfrm>
        </p:spPr>
        <p:txBody>
          <a:bodyPr anchor="t">
            <a:normAutofit/>
          </a:bodyPr>
          <a:lstStyle/>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plots say Torque [Nm] and Rotation speed [rpm] have higher impact on machine failures. When the torque of machine is greater than 60 Nm there is a positive impact and negative impact when lesser than 22 Nm and rotational speed is above 2000 rpm.</a:t>
            </a:r>
          </a:p>
          <a:p>
            <a:pPr marL="0" indent="0">
              <a:buNone/>
            </a:pPr>
            <a:endParaRPr lang="en-US" sz="1600" dirty="0"/>
          </a:p>
        </p:txBody>
      </p:sp>
      <p:pic>
        <p:nvPicPr>
          <p:cNvPr id="4" name="Picture 3">
            <a:extLst>
              <a:ext uri="{FF2B5EF4-FFF2-40B4-BE49-F238E27FC236}">
                <a16:creationId xmlns:a16="http://schemas.microsoft.com/office/drawing/2014/main" id="{95F5B2B3-D1EA-4A66-A340-55597364F0C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644639" y="1163686"/>
            <a:ext cx="5090161" cy="4059402"/>
          </a:xfrm>
          <a:prstGeom prst="rect">
            <a:avLst/>
          </a:prstGeom>
          <a:noFill/>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B31C07F4-C4FA-458B-A038-A222F78A9C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42049624"/>
      </p:ext>
    </p:extLst>
  </p:cSld>
  <p:clrMapOvr>
    <a:masterClrMapping/>
  </p:clrMapOvr>
  <mc:AlternateContent xmlns:mc="http://schemas.openxmlformats.org/markup-compatibility/2006">
    <mc:Choice xmlns:p14="http://schemas.microsoft.com/office/powerpoint/2010/main" Requires="p14">
      <p:transition spd="slow" p14:dur="2000" advTm="35188"/>
    </mc:Choice>
    <mc:Fallback>
      <p:transition spd="slow" advTm="3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006D6-C404-40A6-A0F0-4DB9BC6B1CF5}"/>
              </a:ext>
            </a:extLst>
          </p:cNvPr>
          <p:cNvSpPr>
            <a:spLocks noGrp="1"/>
          </p:cNvSpPr>
          <p:nvPr>
            <p:ph type="title"/>
          </p:nvPr>
        </p:nvSpPr>
        <p:spPr>
          <a:xfrm>
            <a:off x="1387149" y="457199"/>
            <a:ext cx="5524143" cy="1556725"/>
          </a:xfrm>
        </p:spPr>
        <p:txBody>
          <a:bodyPr anchor="b">
            <a:normAutofit/>
          </a:bodyPr>
          <a:lstStyle/>
          <a:p>
            <a:r>
              <a:rPr lang="en-US" dirty="0"/>
              <a:t>Shapley values</a:t>
            </a:r>
          </a:p>
        </p:txBody>
      </p:sp>
      <p:sp>
        <p:nvSpPr>
          <p:cNvPr id="3" name="Content Placeholder 2">
            <a:extLst>
              <a:ext uri="{FF2B5EF4-FFF2-40B4-BE49-F238E27FC236}">
                <a16:creationId xmlns:a16="http://schemas.microsoft.com/office/drawing/2014/main" id="{89FDA715-08F0-4B1D-BB23-C68B28A2EDBD}"/>
              </a:ext>
            </a:extLst>
          </p:cNvPr>
          <p:cNvSpPr>
            <a:spLocks noGrp="1"/>
          </p:cNvSpPr>
          <p:nvPr>
            <p:ph idx="1"/>
          </p:nvPr>
        </p:nvSpPr>
        <p:spPr>
          <a:xfrm>
            <a:off x="1387150" y="2384714"/>
            <a:ext cx="5476045" cy="3599226"/>
          </a:xfrm>
        </p:spPr>
        <p:txBody>
          <a:bodyPr>
            <a:normAutofit/>
          </a:bodyPr>
          <a:lstStyle/>
          <a:p>
            <a:pPr marL="0" indent="0" algn="just">
              <a:buNone/>
            </a:pPr>
            <a:r>
              <a:rPr lang="en-US" sz="1600" dirty="0">
                <a:effectLst/>
                <a:latin typeface="Calibri" panose="020F0502020204030204" pitchFamily="34" charset="0"/>
                <a:ea typeface="Calibri" panose="020F0502020204030204" pitchFamily="34" charset="0"/>
                <a:cs typeface="Calibri" panose="020F0502020204030204" pitchFamily="34" charset="0"/>
              </a:rPr>
              <a:t>Figures shown are the global interpretation of Shapley values and the impact of features on model output for Random Forest. Torque has the highest impact on Machine failure followed by Rotational speed. </a:t>
            </a:r>
          </a:p>
          <a:p>
            <a:pPr marL="0" indent="0" algn="just">
              <a:buNone/>
            </a:pPr>
            <a:r>
              <a:rPr lang="en-US" sz="1600" dirty="0">
                <a:effectLst/>
                <a:latin typeface="Calibri" panose="020F0502020204030204" pitchFamily="34" charset="0"/>
                <a:ea typeface="Calibri" panose="020F0502020204030204" pitchFamily="34" charset="0"/>
                <a:cs typeface="Calibri" panose="020F0502020204030204" pitchFamily="34" charset="0"/>
              </a:rPr>
              <a:t>The 2</a:t>
            </a:r>
            <a:r>
              <a:rPr lang="en-US" sz="1600" baseline="30000" dirty="0">
                <a:effectLst/>
                <a:latin typeface="Calibri" panose="020F0502020204030204" pitchFamily="34" charset="0"/>
                <a:ea typeface="Calibri" panose="020F0502020204030204" pitchFamily="34" charset="0"/>
                <a:cs typeface="Calibri" panose="020F0502020204030204" pitchFamily="34" charset="0"/>
              </a:rPr>
              <a:t>nd</a:t>
            </a:r>
            <a:r>
              <a:rPr lang="en-US" sz="1600" dirty="0">
                <a:effectLst/>
                <a:latin typeface="Calibri" panose="020F0502020204030204" pitchFamily="34" charset="0"/>
                <a:ea typeface="Calibri" panose="020F0502020204030204" pitchFamily="34" charset="0"/>
                <a:cs typeface="Calibri" panose="020F0502020204030204" pitchFamily="34" charset="0"/>
              </a:rPr>
              <a:t> figure says that Torque and Rotational speed have highest positive impact on model output which means as they increase the machine failure probability increases. While other features have very less impact on model output.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600" dirty="0"/>
          </a:p>
        </p:txBody>
      </p:sp>
      <p:pic>
        <p:nvPicPr>
          <p:cNvPr id="4" name="Picture 3" descr="Chart&#10;&#10;Description automatically generated">
            <a:extLst>
              <a:ext uri="{FF2B5EF4-FFF2-40B4-BE49-F238E27FC236}">
                <a16:creationId xmlns:a16="http://schemas.microsoft.com/office/drawing/2014/main" id="{5AE07405-EE00-41A3-827B-BFA5C66B5773}"/>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7569776" y="731994"/>
            <a:ext cx="4165023" cy="2301175"/>
          </a:xfrm>
          <a:prstGeom prst="rect">
            <a:avLst/>
          </a:prstGeom>
          <a:noFill/>
        </p:spPr>
      </p:pic>
      <p:pic>
        <p:nvPicPr>
          <p:cNvPr id="5" name="Picture 4" descr="Chart, scatter chart&#10;&#10;Description automatically generated">
            <a:extLst>
              <a:ext uri="{FF2B5EF4-FFF2-40B4-BE49-F238E27FC236}">
                <a16:creationId xmlns:a16="http://schemas.microsoft.com/office/drawing/2014/main" id="{3EA719B2-A292-47FF-8A0F-D82755935A08}"/>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7569776" y="3360776"/>
            <a:ext cx="4165023" cy="2030448"/>
          </a:xfrm>
          <a:prstGeom prst="rect">
            <a:avLst/>
          </a:prstGeom>
          <a:noFill/>
        </p:spPr>
      </p:pic>
      <p:sp>
        <p:nvSpPr>
          <p:cNvPr id="12" name="Rectangle 11">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E0530CE8-FA3B-4972-88D5-53F8FFF4CF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84854385"/>
      </p:ext>
    </p:extLst>
  </p:cSld>
  <p:clrMapOvr>
    <a:masterClrMapping/>
  </p:clrMapOvr>
  <mc:AlternateContent xmlns:mc="http://schemas.openxmlformats.org/markup-compatibility/2006">
    <mc:Choice xmlns:p14="http://schemas.microsoft.com/office/powerpoint/2010/main" Requires="p14">
      <p:transition spd="slow" p14:dur="2000" advTm="42897"/>
    </mc:Choice>
    <mc:Fallback>
      <p:transition spd="slow" advTm="4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1180-4E1F-41E3-AD5B-826B319269A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F4E11EA-FA09-4D89-AFD1-C43C5F5026D7}"/>
              </a:ext>
            </a:extLst>
          </p:cNvPr>
          <p:cNvSpPr>
            <a:spLocks noGrp="1"/>
          </p:cNvSpPr>
          <p:nvPr>
            <p:ph idx="1"/>
          </p:nvPr>
        </p:nvSpPr>
        <p:spPr/>
        <p:txBody>
          <a:bodyPr/>
          <a:lstStyle/>
          <a:p>
            <a:pPr marL="0" indent="0" algn="jus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Two models have been used with same features. It is also clear from our models that Torque, and Rotational speed features have higher impact on the machine failure. Looking at the predictions of both the models we conclude that Random Forest performed better than Logistic Regression. Random Forest has better accuracy and AUC. Model evaluation was on test set with 3000 observations in which there were 102 machine failure incidents. Logistic Regression model predicted 77 incidents properly whereas Random Forest Model predicted 95 incidents properly. Therefore, it is advisable for the company to implement Random Forest model to predict the machine failure incidents. </a:t>
            </a:r>
          </a:p>
          <a:p>
            <a:pPr marL="0" indent="0" algn="just">
              <a:buNone/>
            </a:pPr>
            <a:endParaRPr lang="en-US" dirty="0"/>
          </a:p>
        </p:txBody>
      </p:sp>
      <p:pic>
        <p:nvPicPr>
          <p:cNvPr id="7" name="Audio 6">
            <a:hlinkClick r:id="" action="ppaction://media"/>
            <a:extLst>
              <a:ext uri="{FF2B5EF4-FFF2-40B4-BE49-F238E27FC236}">
                <a16:creationId xmlns:a16="http://schemas.microsoft.com/office/drawing/2014/main" id="{5365D82B-2D1C-4F35-8AFE-EF63F176D4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78880057"/>
      </p:ext>
    </p:extLst>
  </p:cSld>
  <p:clrMapOvr>
    <a:masterClrMapping/>
  </p:clrMapOvr>
  <mc:AlternateContent xmlns:mc="http://schemas.openxmlformats.org/markup-compatibility/2006">
    <mc:Choice xmlns:p14="http://schemas.microsoft.com/office/powerpoint/2010/main" Requires="p14">
      <p:transition spd="slow" p14:dur="2000" advTm="73153"/>
    </mc:Choice>
    <mc:Fallback>
      <p:transition spd="slow" advTm="73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E24B7F3-4D2E-4BA5-87BD-CCFC49B7D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3C5B65-9584-42F8-8405-6CF49CAC223E}"/>
              </a:ext>
            </a:extLst>
          </p:cNvPr>
          <p:cNvSpPr>
            <a:spLocks noGrp="1"/>
          </p:cNvSpPr>
          <p:nvPr>
            <p:ph type="title"/>
          </p:nvPr>
        </p:nvSpPr>
        <p:spPr>
          <a:xfrm>
            <a:off x="955170" y="1322094"/>
            <a:ext cx="4683632" cy="3401334"/>
          </a:xfrm>
        </p:spPr>
        <p:txBody>
          <a:bodyPr vert="horz" lIns="0" tIns="0" rIns="0" bIns="0" rtlCol="0" anchor="ctr">
            <a:normAutofit/>
          </a:bodyPr>
          <a:lstStyle/>
          <a:p>
            <a:pPr algn="r"/>
            <a:r>
              <a:rPr lang="en-US" sz="4000" spc="750" dirty="0"/>
              <a:t>Thank you</a:t>
            </a:r>
          </a:p>
        </p:txBody>
      </p:sp>
      <p:sp>
        <p:nvSpPr>
          <p:cNvPr id="16" name="Rectangle 15">
            <a:extLst>
              <a:ext uri="{FF2B5EF4-FFF2-40B4-BE49-F238E27FC236}">
                <a16:creationId xmlns:a16="http://schemas.microsoft.com/office/drawing/2014/main" id="{DF863C81-E2D4-4B3C-B77F-3F69FAD1A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5999" y="-853"/>
            <a:ext cx="6090772" cy="6858000"/>
          </a:xfrm>
          <a:prstGeom prst="rect">
            <a:avLst/>
          </a:prstGeom>
          <a:gradFill>
            <a:gsLst>
              <a:gs pos="0">
                <a:schemeClr val="accent5">
                  <a:alpha val="77000"/>
                </a:schemeClr>
              </a:gs>
              <a:gs pos="100000">
                <a:schemeClr val="accent2">
                  <a:lumMod val="60000"/>
                  <a:lumOff val="40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036A89F-8DEA-43AA-9D06-4B6FA8CE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425"/>
            <a:ext cx="4076697" cy="6857997"/>
          </a:xfrm>
          <a:prstGeom prst="rect">
            <a:avLst/>
          </a:prstGeom>
          <a:gradFill>
            <a:gsLst>
              <a:gs pos="0">
                <a:schemeClr val="accent5">
                  <a:alpha val="44000"/>
                </a:schemeClr>
              </a:gs>
              <a:gs pos="99000">
                <a:schemeClr val="accent4">
                  <a:alpha val="28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1BD803-8FF4-4D42-B00C-DB693F033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38883" y="155413"/>
            <a:ext cx="6410235" cy="6096002"/>
          </a:xfrm>
          <a:prstGeom prst="rect">
            <a:avLst/>
          </a:prstGeom>
          <a:gradFill>
            <a:gsLst>
              <a:gs pos="0">
                <a:schemeClr val="accent5">
                  <a:alpha val="48000"/>
                </a:schemeClr>
              </a:gs>
              <a:gs pos="82000">
                <a:schemeClr val="accent2">
                  <a:alpha val="37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Audio 2">
            <a:hlinkClick r:id="" action="ppaction://media"/>
            <a:extLst>
              <a:ext uri="{FF2B5EF4-FFF2-40B4-BE49-F238E27FC236}">
                <a16:creationId xmlns:a16="http://schemas.microsoft.com/office/drawing/2014/main" id="{E0F14C94-882E-4577-9F6C-6227BB347F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47148788"/>
      </p:ext>
    </p:extLst>
  </p:cSld>
  <p:clrMapOvr>
    <a:masterClrMapping/>
  </p:clrMapOvr>
  <mc:AlternateContent xmlns:mc="http://schemas.openxmlformats.org/markup-compatibility/2006">
    <mc:Choice xmlns:p14="http://schemas.microsoft.com/office/powerpoint/2010/main" Requires="p14">
      <p:transition spd="slow" p14:dur="2000" advTm="4516"/>
    </mc:Choice>
    <mc:Fallback>
      <p:transition spd="slow" advTm="4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8B52E-9D3D-4312-B1A3-E89FB3B99B42}"/>
              </a:ext>
            </a:extLst>
          </p:cNvPr>
          <p:cNvSpPr>
            <a:spLocks noGrp="1"/>
          </p:cNvSpPr>
          <p:nvPr>
            <p:ph type="title"/>
          </p:nvPr>
        </p:nvSpPr>
        <p:spPr>
          <a:xfrm>
            <a:off x="1387149" y="457199"/>
            <a:ext cx="5524143" cy="1556725"/>
          </a:xfrm>
        </p:spPr>
        <p:txBody>
          <a:bodyPr anchor="b">
            <a:normAutofit/>
          </a:bodyPr>
          <a:lstStyle/>
          <a:p>
            <a:pPr algn="r"/>
            <a:r>
              <a:rPr lang="en-US" dirty="0"/>
              <a:t>Exploration data analysis</a:t>
            </a:r>
          </a:p>
        </p:txBody>
      </p:sp>
      <p:sp>
        <p:nvSpPr>
          <p:cNvPr id="3" name="Content Placeholder 2">
            <a:extLst>
              <a:ext uri="{FF2B5EF4-FFF2-40B4-BE49-F238E27FC236}">
                <a16:creationId xmlns:a16="http://schemas.microsoft.com/office/drawing/2014/main" id="{C4BE4E1A-51E6-469D-90DE-C82CF084622F}"/>
              </a:ext>
            </a:extLst>
          </p:cNvPr>
          <p:cNvSpPr>
            <a:spLocks noGrp="1"/>
          </p:cNvSpPr>
          <p:nvPr>
            <p:ph idx="1"/>
          </p:nvPr>
        </p:nvSpPr>
        <p:spPr>
          <a:xfrm>
            <a:off x="1387150" y="2384714"/>
            <a:ext cx="5476045" cy="3599226"/>
          </a:xfrm>
        </p:spPr>
        <p:txBody>
          <a:bodyPr>
            <a:normAutofit/>
          </a:bodyPr>
          <a:lstStyle/>
          <a:p>
            <a:pPr marL="0" indent="0" algn="just">
              <a:buNone/>
            </a:pPr>
            <a:r>
              <a:rPr lang="en-US" sz="1600" dirty="0"/>
              <a:t>The given dataset has 10000 observations with the details of machines, and it has around 3.4% of machine failure incidents. The given dataset has 9 variables.</a:t>
            </a:r>
          </a:p>
          <a:p>
            <a:pPr marL="0" indent="0">
              <a:buNone/>
            </a:pPr>
            <a:endParaRPr lang="en-US" sz="1600" dirty="0"/>
          </a:p>
        </p:txBody>
      </p:sp>
      <p:pic>
        <p:nvPicPr>
          <p:cNvPr id="5" name="Picture 4">
            <a:extLst>
              <a:ext uri="{FF2B5EF4-FFF2-40B4-BE49-F238E27FC236}">
                <a16:creationId xmlns:a16="http://schemas.microsoft.com/office/drawing/2014/main" id="{248A7198-86C2-4218-81A8-540F112BCE2B}"/>
              </a:ext>
            </a:extLst>
          </p:cNvPr>
          <p:cNvPicPr>
            <a:picLocks noChangeAspect="1"/>
          </p:cNvPicPr>
          <p:nvPr/>
        </p:nvPicPr>
        <p:blipFill rotWithShape="1">
          <a:blip r:embed="rId4"/>
          <a:srcRect l="796" r="4740" b="4"/>
          <a:stretch/>
        </p:blipFill>
        <p:spPr>
          <a:xfrm>
            <a:off x="7569776" y="457200"/>
            <a:ext cx="3322130" cy="2575969"/>
          </a:xfrm>
          <a:prstGeom prst="rect">
            <a:avLst/>
          </a:prstGeom>
        </p:spPr>
      </p:pic>
      <p:pic>
        <p:nvPicPr>
          <p:cNvPr id="7" name="Picture 6">
            <a:extLst>
              <a:ext uri="{FF2B5EF4-FFF2-40B4-BE49-F238E27FC236}">
                <a16:creationId xmlns:a16="http://schemas.microsoft.com/office/drawing/2014/main" id="{F5FAF547-E310-4980-B4B6-5058C072321B}"/>
              </a:ext>
            </a:extLst>
          </p:cNvPr>
          <p:cNvPicPr>
            <a:picLocks noChangeAspect="1"/>
          </p:cNvPicPr>
          <p:nvPr/>
        </p:nvPicPr>
        <p:blipFill rotWithShape="1">
          <a:blip r:embed="rId5"/>
          <a:srcRect r="11584"/>
          <a:stretch/>
        </p:blipFill>
        <p:spPr>
          <a:xfrm>
            <a:off x="7569776" y="3360776"/>
            <a:ext cx="3242089" cy="2575969"/>
          </a:xfrm>
          <a:prstGeom prst="rect">
            <a:avLst/>
          </a:prstGeom>
        </p:spPr>
      </p:pic>
      <p:sp>
        <p:nvSpPr>
          <p:cNvPr id="57" name="Rectangle 56">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FBE38E1F-46F5-4CEA-AE6C-CAEBB0CFEB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70653492"/>
      </p:ext>
    </p:extLst>
  </p:cSld>
  <p:clrMapOvr>
    <a:masterClrMapping/>
  </p:clrMapOvr>
  <mc:AlternateContent xmlns:mc="http://schemas.openxmlformats.org/markup-compatibility/2006">
    <mc:Choice xmlns:p14="http://schemas.microsoft.com/office/powerpoint/2010/main" Requires="p14">
      <p:transition spd="slow" p14:dur="2000" advTm="47959"/>
    </mc:Choice>
    <mc:Fallback>
      <p:transition spd="slow" advTm="47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46ECDAF-E08A-4938-9E85-2C8C46EE8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540B6-B791-4B7F-849B-6C0494ADBDCF}"/>
              </a:ext>
            </a:extLst>
          </p:cNvPr>
          <p:cNvSpPr>
            <a:spLocks noGrp="1"/>
          </p:cNvSpPr>
          <p:nvPr>
            <p:ph type="title"/>
          </p:nvPr>
        </p:nvSpPr>
        <p:spPr>
          <a:xfrm>
            <a:off x="1055076" y="473826"/>
            <a:ext cx="5160667" cy="1658471"/>
          </a:xfrm>
        </p:spPr>
        <p:txBody>
          <a:bodyPr anchor="b">
            <a:normAutofit/>
          </a:bodyPr>
          <a:lstStyle/>
          <a:p>
            <a:pPr algn="r">
              <a:lnSpc>
                <a:spcPct val="90000"/>
              </a:lnSpc>
            </a:pPr>
            <a:r>
              <a:rPr lang="en-US" sz="4000" dirty="0"/>
              <a:t>Correlation between variables</a:t>
            </a:r>
          </a:p>
        </p:txBody>
      </p:sp>
      <p:sp>
        <p:nvSpPr>
          <p:cNvPr id="3" name="Content Placeholder 2">
            <a:extLst>
              <a:ext uri="{FF2B5EF4-FFF2-40B4-BE49-F238E27FC236}">
                <a16:creationId xmlns:a16="http://schemas.microsoft.com/office/drawing/2014/main" id="{D38D60B8-C52D-469B-A1C2-FEE8034195D5}"/>
              </a:ext>
            </a:extLst>
          </p:cNvPr>
          <p:cNvSpPr>
            <a:spLocks noGrp="1"/>
          </p:cNvSpPr>
          <p:nvPr>
            <p:ph idx="1"/>
          </p:nvPr>
        </p:nvSpPr>
        <p:spPr>
          <a:xfrm>
            <a:off x="1371601" y="2606123"/>
            <a:ext cx="4724400" cy="3262414"/>
          </a:xfrm>
        </p:spPr>
        <p:txBody>
          <a:bodyPr anchor="b">
            <a:normAutofit/>
          </a:bodyPr>
          <a:lstStyle/>
          <a:p>
            <a:pPr marL="0" indent="0" algn="just">
              <a:buNone/>
            </a:pPr>
            <a:r>
              <a:rPr lang="en-US" sz="1600" dirty="0"/>
              <a:t>Looking at the correlation matrix we can say that Air temperature [K] and Process temperature [K] are positively correlated and Torque [Nm] and Rotational speed [rpm] are negatively correlated</a:t>
            </a:r>
          </a:p>
        </p:txBody>
      </p:sp>
      <p:sp>
        <p:nvSpPr>
          <p:cNvPr id="37" name="Rectangle 36">
            <a:extLst>
              <a:ext uri="{FF2B5EF4-FFF2-40B4-BE49-F238E27FC236}">
                <a16:creationId xmlns:a16="http://schemas.microsoft.com/office/drawing/2014/main" id="{84E30AF0-4FE2-4C74-AE5B-8386D6520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1F8C671-E083-47BA-A195-0232B7B78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tx2">
                  <a:lumMod val="50000"/>
                  <a:lumOff val="50000"/>
                  <a:alpha val="3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BD9D26E-2958-439B-990A-1A784C50A573}"/>
              </a:ext>
            </a:extLst>
          </p:cNvPr>
          <p:cNvPicPr/>
          <p:nvPr/>
        </p:nvPicPr>
        <p:blipFill>
          <a:blip r:embed="rId4"/>
          <a:stretch>
            <a:fillRect/>
          </a:stretch>
        </p:blipFill>
        <p:spPr>
          <a:xfrm>
            <a:off x="6215743" y="690245"/>
            <a:ext cx="5943600" cy="4753610"/>
          </a:xfrm>
          <a:prstGeom prst="rect">
            <a:avLst/>
          </a:prstGeom>
        </p:spPr>
      </p:pic>
      <p:pic>
        <p:nvPicPr>
          <p:cNvPr id="5" name="Audio 4">
            <a:hlinkClick r:id="" action="ppaction://media"/>
            <a:extLst>
              <a:ext uri="{FF2B5EF4-FFF2-40B4-BE49-F238E27FC236}">
                <a16:creationId xmlns:a16="http://schemas.microsoft.com/office/drawing/2014/main" id="{A5C1BDBC-D945-4057-8E15-5E474B1CDA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32911304"/>
      </p:ext>
    </p:extLst>
  </p:cSld>
  <p:clrMapOvr>
    <a:masterClrMapping/>
  </p:clrMapOvr>
  <mc:AlternateContent xmlns:mc="http://schemas.openxmlformats.org/markup-compatibility/2006">
    <mc:Choice xmlns:p14="http://schemas.microsoft.com/office/powerpoint/2010/main" Requires="p14">
      <p:transition spd="slow" p14:dur="2000" advTm="36279"/>
    </mc:Choice>
    <mc:Fallback>
      <p:transition spd="slow" advTm="36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E4AB72-1C42-427F-801C-32A12FD69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DDD48-027B-4EFE-B1D7-71F62CB7B5F4}"/>
              </a:ext>
            </a:extLst>
          </p:cNvPr>
          <p:cNvSpPr>
            <a:spLocks noGrp="1"/>
          </p:cNvSpPr>
          <p:nvPr>
            <p:ph type="title"/>
          </p:nvPr>
        </p:nvSpPr>
        <p:spPr>
          <a:xfrm>
            <a:off x="1066800" y="914400"/>
            <a:ext cx="5148943" cy="1705383"/>
          </a:xfrm>
        </p:spPr>
        <p:txBody>
          <a:bodyPr anchor="t">
            <a:normAutofit/>
          </a:bodyPr>
          <a:lstStyle/>
          <a:p>
            <a:pPr algn="r">
              <a:lnSpc>
                <a:spcPct val="90000"/>
              </a:lnSpc>
            </a:pPr>
            <a:r>
              <a:rPr lang="en-US" sz="3100" dirty="0"/>
              <a:t>Relationship between variables and machine failure</a:t>
            </a:r>
          </a:p>
        </p:txBody>
      </p:sp>
      <p:sp>
        <p:nvSpPr>
          <p:cNvPr id="10" name="Content Placeholder 9">
            <a:extLst>
              <a:ext uri="{FF2B5EF4-FFF2-40B4-BE49-F238E27FC236}">
                <a16:creationId xmlns:a16="http://schemas.microsoft.com/office/drawing/2014/main" id="{575093B9-47A3-4778-B4EE-43D1CCAB0891}"/>
              </a:ext>
            </a:extLst>
          </p:cNvPr>
          <p:cNvSpPr>
            <a:spLocks noGrp="1"/>
          </p:cNvSpPr>
          <p:nvPr>
            <p:ph idx="1"/>
          </p:nvPr>
        </p:nvSpPr>
        <p:spPr>
          <a:xfrm>
            <a:off x="1066800" y="2764631"/>
            <a:ext cx="5029201" cy="2760562"/>
          </a:xfrm>
        </p:spPr>
        <p:txBody>
          <a:bodyPr anchor="b">
            <a:normAutofit/>
          </a:bodyPr>
          <a:lstStyle/>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By looking at the figure , apparently, machines failures have been occurred in all the Air temperatures.</a:t>
            </a:r>
          </a:p>
          <a:p>
            <a:pPr marL="0" indent="0" algn="r">
              <a:buNone/>
            </a:pPr>
            <a:endParaRPr lang="en-US" sz="1600" dirty="0"/>
          </a:p>
        </p:txBody>
      </p:sp>
      <p:pic>
        <p:nvPicPr>
          <p:cNvPr id="11" name="Picture 10">
            <a:extLst>
              <a:ext uri="{FF2B5EF4-FFF2-40B4-BE49-F238E27FC236}">
                <a16:creationId xmlns:a16="http://schemas.microsoft.com/office/drawing/2014/main" id="{2DAE918E-2E45-46F2-987E-5D81138F8DB7}"/>
              </a:ext>
            </a:extLst>
          </p:cNvPr>
          <p:cNvPicPr/>
          <p:nvPr/>
        </p:nvPicPr>
        <p:blipFill>
          <a:blip r:embed="rId4"/>
          <a:stretch>
            <a:fillRect/>
          </a:stretch>
        </p:blipFill>
        <p:spPr>
          <a:xfrm>
            <a:off x="6555971" y="1028700"/>
            <a:ext cx="5636029" cy="3592968"/>
          </a:xfrm>
          <a:prstGeom prst="rect">
            <a:avLst/>
          </a:prstGeom>
        </p:spPr>
      </p:pic>
      <p:sp>
        <p:nvSpPr>
          <p:cNvPr id="18" name="Rectangle 17">
            <a:extLst>
              <a:ext uri="{FF2B5EF4-FFF2-40B4-BE49-F238E27FC236}">
                <a16:creationId xmlns:a16="http://schemas.microsoft.com/office/drawing/2014/main" id="{4CC257D2-6895-4677-996F-1A5FBB7F7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6400800"/>
            <a:ext cx="12191999" cy="457198"/>
          </a:xfrm>
          <a:prstGeom prst="rect">
            <a:avLst/>
          </a:prstGeom>
          <a:gradFill>
            <a:gsLst>
              <a:gs pos="0">
                <a:schemeClr val="accent5">
                  <a:alpha val="80000"/>
                </a:schemeClr>
              </a:gs>
              <a:gs pos="100000">
                <a:schemeClr val="accent6">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28FF51-22A9-49F6-8C79-1FFC470CA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0"/>
            <a:ext cx="8153396" cy="457200"/>
          </a:xfrm>
          <a:prstGeom prst="rect">
            <a:avLst/>
          </a:prstGeom>
          <a:gradFill>
            <a:gsLst>
              <a:gs pos="0">
                <a:schemeClr val="accent6">
                  <a:alpha val="61000"/>
                </a:schemeClr>
              </a:gs>
              <a:gs pos="99000">
                <a:schemeClr val="accent2">
                  <a:alpha val="77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5EB7EED0-1AFD-46F5-AAA6-8B17271F15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10801041"/>
      </p:ext>
    </p:extLst>
  </p:cSld>
  <p:clrMapOvr>
    <a:masterClrMapping/>
  </p:clrMapOvr>
  <mc:AlternateContent xmlns:mc="http://schemas.openxmlformats.org/markup-compatibility/2006">
    <mc:Choice xmlns:p14="http://schemas.microsoft.com/office/powerpoint/2010/main" Requires="p14">
      <p:transition spd="slow" p14:dur="2000" advTm="24901"/>
    </mc:Choice>
    <mc:Fallback>
      <p:transition spd="slow" advTm="24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E4AB72-1C42-427F-801C-32A12FD69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2BA93-B0FA-47D0-9213-3CCDFA8438D9}"/>
              </a:ext>
            </a:extLst>
          </p:cNvPr>
          <p:cNvSpPr>
            <a:spLocks noGrp="1"/>
          </p:cNvSpPr>
          <p:nvPr>
            <p:ph type="title"/>
          </p:nvPr>
        </p:nvSpPr>
        <p:spPr>
          <a:xfrm>
            <a:off x="1066800" y="914400"/>
            <a:ext cx="5148943" cy="1705383"/>
          </a:xfrm>
        </p:spPr>
        <p:txBody>
          <a:bodyPr anchor="t">
            <a:normAutofit/>
          </a:bodyPr>
          <a:lstStyle/>
          <a:p>
            <a:pPr algn="r">
              <a:lnSpc>
                <a:spcPct val="90000"/>
              </a:lnSpc>
            </a:pPr>
            <a:r>
              <a:rPr lang="en-US" sz="3100" dirty="0"/>
              <a:t>Relationship between variables and machine failure</a:t>
            </a:r>
          </a:p>
        </p:txBody>
      </p:sp>
      <p:sp>
        <p:nvSpPr>
          <p:cNvPr id="3" name="Content Placeholder 2">
            <a:extLst>
              <a:ext uri="{FF2B5EF4-FFF2-40B4-BE49-F238E27FC236}">
                <a16:creationId xmlns:a16="http://schemas.microsoft.com/office/drawing/2014/main" id="{EFD53F3C-AB99-4701-BD2D-0C6670C290F0}"/>
              </a:ext>
            </a:extLst>
          </p:cNvPr>
          <p:cNvSpPr>
            <a:spLocks noGrp="1"/>
          </p:cNvSpPr>
          <p:nvPr>
            <p:ph idx="1"/>
          </p:nvPr>
        </p:nvSpPr>
        <p:spPr>
          <a:xfrm>
            <a:off x="1066800" y="2764631"/>
            <a:ext cx="5029201" cy="2760562"/>
          </a:xfrm>
        </p:spPr>
        <p:txBody>
          <a:bodyPr anchor="b">
            <a:normAutofit/>
          </a:bodyPr>
          <a:lstStyle/>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Like relation between Air temperature and Machine failure, relation between Process temperature and Machine failure apparently doesn’t gives any direct insights.</a:t>
            </a:r>
          </a:p>
          <a:p>
            <a:pPr marL="0" indent="0" algn="r">
              <a:buNone/>
            </a:pPr>
            <a:endParaRPr lang="en-US" sz="1600" dirty="0"/>
          </a:p>
        </p:txBody>
      </p:sp>
      <p:pic>
        <p:nvPicPr>
          <p:cNvPr id="4" name="Picture 3" descr="Chart, histogram&#10;&#10;Description automatically generated">
            <a:extLst>
              <a:ext uri="{FF2B5EF4-FFF2-40B4-BE49-F238E27FC236}">
                <a16:creationId xmlns:a16="http://schemas.microsoft.com/office/drawing/2014/main" id="{127A1906-056D-47D3-850A-EB9F67F473EE}"/>
              </a:ext>
            </a:extLst>
          </p:cNvPr>
          <p:cNvPicPr/>
          <p:nvPr/>
        </p:nvPicPr>
        <p:blipFill>
          <a:blip r:embed="rId4"/>
          <a:stretch>
            <a:fillRect/>
          </a:stretch>
        </p:blipFill>
        <p:spPr>
          <a:xfrm>
            <a:off x="6555971" y="1028700"/>
            <a:ext cx="5636029" cy="3381617"/>
          </a:xfrm>
          <a:prstGeom prst="rect">
            <a:avLst/>
          </a:prstGeom>
        </p:spPr>
      </p:pic>
      <p:sp>
        <p:nvSpPr>
          <p:cNvPr id="11" name="Rectangle 10">
            <a:extLst>
              <a:ext uri="{FF2B5EF4-FFF2-40B4-BE49-F238E27FC236}">
                <a16:creationId xmlns:a16="http://schemas.microsoft.com/office/drawing/2014/main" id="{4CC257D2-6895-4677-996F-1A5FBB7F7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6400800"/>
            <a:ext cx="12191999" cy="457198"/>
          </a:xfrm>
          <a:prstGeom prst="rect">
            <a:avLst/>
          </a:prstGeom>
          <a:gradFill>
            <a:gsLst>
              <a:gs pos="0">
                <a:schemeClr val="accent5">
                  <a:alpha val="80000"/>
                </a:schemeClr>
              </a:gs>
              <a:gs pos="100000">
                <a:schemeClr val="accent6">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28FF51-22A9-49F6-8C79-1FFC470CA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0"/>
            <a:ext cx="8153396" cy="457200"/>
          </a:xfrm>
          <a:prstGeom prst="rect">
            <a:avLst/>
          </a:prstGeom>
          <a:gradFill>
            <a:gsLst>
              <a:gs pos="0">
                <a:schemeClr val="accent6">
                  <a:alpha val="61000"/>
                </a:schemeClr>
              </a:gs>
              <a:gs pos="99000">
                <a:schemeClr val="accent2">
                  <a:alpha val="77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F5AC84DD-0A7B-4B3E-BC59-E945445A7E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92070110"/>
      </p:ext>
    </p:extLst>
  </p:cSld>
  <p:clrMapOvr>
    <a:masterClrMapping/>
  </p:clrMapOvr>
  <mc:AlternateContent xmlns:mc="http://schemas.openxmlformats.org/markup-compatibility/2006">
    <mc:Choice xmlns:p14="http://schemas.microsoft.com/office/powerpoint/2010/main" Requires="p14">
      <p:transition spd="slow" p14:dur="2000" advTm="25389"/>
    </mc:Choice>
    <mc:Fallback>
      <p:transition spd="slow" advTm="2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E4AB72-1C42-427F-801C-32A12FD69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D1499-78B3-404D-8E7E-5A5DEAA18F13}"/>
              </a:ext>
            </a:extLst>
          </p:cNvPr>
          <p:cNvSpPr>
            <a:spLocks noGrp="1"/>
          </p:cNvSpPr>
          <p:nvPr>
            <p:ph type="title"/>
          </p:nvPr>
        </p:nvSpPr>
        <p:spPr>
          <a:xfrm>
            <a:off x="1066800" y="914400"/>
            <a:ext cx="5148943" cy="1705383"/>
          </a:xfrm>
        </p:spPr>
        <p:txBody>
          <a:bodyPr anchor="t">
            <a:normAutofit/>
          </a:bodyPr>
          <a:lstStyle/>
          <a:p>
            <a:pPr algn="r">
              <a:lnSpc>
                <a:spcPct val="90000"/>
              </a:lnSpc>
            </a:pPr>
            <a:r>
              <a:rPr lang="en-US" sz="3100"/>
              <a:t>Relationship between variables and machine failure</a:t>
            </a:r>
          </a:p>
        </p:txBody>
      </p:sp>
      <p:sp>
        <p:nvSpPr>
          <p:cNvPr id="3" name="Content Placeholder 2">
            <a:extLst>
              <a:ext uri="{FF2B5EF4-FFF2-40B4-BE49-F238E27FC236}">
                <a16:creationId xmlns:a16="http://schemas.microsoft.com/office/drawing/2014/main" id="{AC8CA5D7-5960-4D6E-B3EC-8A09AE2C514C}"/>
              </a:ext>
            </a:extLst>
          </p:cNvPr>
          <p:cNvSpPr>
            <a:spLocks noGrp="1"/>
          </p:cNvSpPr>
          <p:nvPr>
            <p:ph idx="1"/>
          </p:nvPr>
        </p:nvSpPr>
        <p:spPr>
          <a:xfrm>
            <a:off x="1066800" y="2764631"/>
            <a:ext cx="5029201" cy="2760562"/>
          </a:xfrm>
        </p:spPr>
        <p:txBody>
          <a:bodyPr anchor="b">
            <a:normAutofit/>
          </a:bodyPr>
          <a:lstStyle/>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Relation between Rotational speed [rpm] and Machine failure, we can clearly see from figure most of the machines with higher RPM have failed.</a:t>
            </a:r>
          </a:p>
          <a:p>
            <a:pPr marL="0" indent="0" algn="r">
              <a:buNone/>
            </a:pPr>
            <a:endParaRPr lang="en-US" sz="1600" dirty="0"/>
          </a:p>
        </p:txBody>
      </p:sp>
      <p:pic>
        <p:nvPicPr>
          <p:cNvPr id="8" name="Picture 7" descr="Chart, histogram&#10;&#10;Description automatically generated">
            <a:extLst>
              <a:ext uri="{FF2B5EF4-FFF2-40B4-BE49-F238E27FC236}">
                <a16:creationId xmlns:a16="http://schemas.microsoft.com/office/drawing/2014/main" id="{D6B0925D-6C19-4742-89AC-263A53AD2623}"/>
              </a:ext>
            </a:extLst>
          </p:cNvPr>
          <p:cNvPicPr/>
          <p:nvPr/>
        </p:nvPicPr>
        <p:blipFill>
          <a:blip r:embed="rId4"/>
          <a:stretch>
            <a:fillRect/>
          </a:stretch>
        </p:blipFill>
        <p:spPr>
          <a:xfrm>
            <a:off x="6555971" y="1028700"/>
            <a:ext cx="5636029" cy="3635238"/>
          </a:xfrm>
          <a:prstGeom prst="rect">
            <a:avLst/>
          </a:prstGeom>
        </p:spPr>
      </p:pic>
      <p:sp>
        <p:nvSpPr>
          <p:cNvPr id="15" name="Rectangle 14">
            <a:extLst>
              <a:ext uri="{FF2B5EF4-FFF2-40B4-BE49-F238E27FC236}">
                <a16:creationId xmlns:a16="http://schemas.microsoft.com/office/drawing/2014/main" id="{4CC257D2-6895-4677-996F-1A5FBB7F7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6400800"/>
            <a:ext cx="12191999" cy="457198"/>
          </a:xfrm>
          <a:prstGeom prst="rect">
            <a:avLst/>
          </a:prstGeom>
          <a:gradFill>
            <a:gsLst>
              <a:gs pos="0">
                <a:schemeClr val="accent5">
                  <a:alpha val="80000"/>
                </a:schemeClr>
              </a:gs>
              <a:gs pos="100000">
                <a:schemeClr val="accent6">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28FF51-22A9-49F6-8C79-1FFC470CA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0"/>
            <a:ext cx="8153396" cy="457200"/>
          </a:xfrm>
          <a:prstGeom prst="rect">
            <a:avLst/>
          </a:prstGeom>
          <a:gradFill>
            <a:gsLst>
              <a:gs pos="0">
                <a:schemeClr val="accent6">
                  <a:alpha val="61000"/>
                </a:schemeClr>
              </a:gs>
              <a:gs pos="99000">
                <a:schemeClr val="accent2">
                  <a:alpha val="77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BB5E3A07-A36B-43ED-B86B-EAA679398D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80169467"/>
      </p:ext>
    </p:extLst>
  </p:cSld>
  <p:clrMapOvr>
    <a:masterClrMapping/>
  </p:clrMapOvr>
  <mc:AlternateContent xmlns:mc="http://schemas.openxmlformats.org/markup-compatibility/2006">
    <mc:Choice xmlns:p14="http://schemas.microsoft.com/office/powerpoint/2010/main" Requires="p14">
      <p:transition spd="slow" p14:dur="2000" advTm="31078"/>
    </mc:Choice>
    <mc:Fallback>
      <p:transition spd="slow" advTm="31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45E4AB72-1C42-427F-801C-32A12FD69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5F08D-8347-40BA-8E2A-04A88B29068D}"/>
              </a:ext>
            </a:extLst>
          </p:cNvPr>
          <p:cNvSpPr>
            <a:spLocks noGrp="1"/>
          </p:cNvSpPr>
          <p:nvPr>
            <p:ph type="title"/>
          </p:nvPr>
        </p:nvSpPr>
        <p:spPr>
          <a:xfrm>
            <a:off x="1066800" y="914400"/>
            <a:ext cx="5148943" cy="1705383"/>
          </a:xfrm>
        </p:spPr>
        <p:txBody>
          <a:bodyPr anchor="t">
            <a:normAutofit/>
          </a:bodyPr>
          <a:lstStyle/>
          <a:p>
            <a:pPr algn="r">
              <a:lnSpc>
                <a:spcPct val="90000"/>
              </a:lnSpc>
            </a:pPr>
            <a:r>
              <a:rPr lang="en-US" sz="3100"/>
              <a:t>Relationship between variables and machine failure</a:t>
            </a:r>
          </a:p>
        </p:txBody>
      </p:sp>
      <p:sp>
        <p:nvSpPr>
          <p:cNvPr id="3" name="Content Placeholder 2">
            <a:extLst>
              <a:ext uri="{FF2B5EF4-FFF2-40B4-BE49-F238E27FC236}">
                <a16:creationId xmlns:a16="http://schemas.microsoft.com/office/drawing/2014/main" id="{989A95BF-C69A-4EB1-B076-6FACAD6CF306}"/>
              </a:ext>
            </a:extLst>
          </p:cNvPr>
          <p:cNvSpPr>
            <a:spLocks noGrp="1"/>
          </p:cNvSpPr>
          <p:nvPr>
            <p:ph idx="1"/>
          </p:nvPr>
        </p:nvSpPr>
        <p:spPr>
          <a:xfrm>
            <a:off x="1066800" y="2764631"/>
            <a:ext cx="5029201" cy="2760562"/>
          </a:xfrm>
        </p:spPr>
        <p:txBody>
          <a:bodyPr anchor="b">
            <a:normAutofit/>
          </a:bodyPr>
          <a:lstStyle/>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From figure we can clearly see that there are more machine failure incidents at higher machine Torques. We can see that there are high percentage machine failures for Torque greater than 62 Nm.</a:t>
            </a:r>
          </a:p>
          <a:p>
            <a:pPr marL="0" indent="0" algn="r">
              <a:buNone/>
            </a:pPr>
            <a:endParaRPr lang="en-US" sz="1600" dirty="0"/>
          </a:p>
        </p:txBody>
      </p:sp>
      <p:pic>
        <p:nvPicPr>
          <p:cNvPr id="4" name="Picture 3" descr="Chart, histogram&#10;&#10;Description automatically generated">
            <a:extLst>
              <a:ext uri="{FF2B5EF4-FFF2-40B4-BE49-F238E27FC236}">
                <a16:creationId xmlns:a16="http://schemas.microsoft.com/office/drawing/2014/main" id="{01C82E6F-E2E5-4179-8E0B-513169F65B01}"/>
              </a:ext>
            </a:extLst>
          </p:cNvPr>
          <p:cNvPicPr/>
          <p:nvPr/>
        </p:nvPicPr>
        <p:blipFill>
          <a:blip r:embed="rId4"/>
          <a:stretch>
            <a:fillRect/>
          </a:stretch>
        </p:blipFill>
        <p:spPr>
          <a:xfrm>
            <a:off x="6555971" y="1028700"/>
            <a:ext cx="5636029" cy="3536608"/>
          </a:xfrm>
          <a:prstGeom prst="rect">
            <a:avLst/>
          </a:prstGeom>
        </p:spPr>
      </p:pic>
      <p:sp>
        <p:nvSpPr>
          <p:cNvPr id="16" name="Rectangle 10">
            <a:extLst>
              <a:ext uri="{FF2B5EF4-FFF2-40B4-BE49-F238E27FC236}">
                <a16:creationId xmlns:a16="http://schemas.microsoft.com/office/drawing/2014/main" id="{4CC257D2-6895-4677-996F-1A5FBB7F7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6400800"/>
            <a:ext cx="12191999" cy="457198"/>
          </a:xfrm>
          <a:prstGeom prst="rect">
            <a:avLst/>
          </a:prstGeom>
          <a:gradFill>
            <a:gsLst>
              <a:gs pos="0">
                <a:schemeClr val="accent5">
                  <a:alpha val="80000"/>
                </a:schemeClr>
              </a:gs>
              <a:gs pos="100000">
                <a:schemeClr val="accent6">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4328FF51-22A9-49F6-8C79-1FFC470CA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0"/>
            <a:ext cx="8153396" cy="457200"/>
          </a:xfrm>
          <a:prstGeom prst="rect">
            <a:avLst/>
          </a:prstGeom>
          <a:gradFill>
            <a:gsLst>
              <a:gs pos="0">
                <a:schemeClr val="accent6">
                  <a:alpha val="61000"/>
                </a:schemeClr>
              </a:gs>
              <a:gs pos="99000">
                <a:schemeClr val="accent2">
                  <a:alpha val="77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ACA2794E-2B31-4DFA-86A9-D9DDE09B10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88079349"/>
      </p:ext>
    </p:extLst>
  </p:cSld>
  <p:clrMapOvr>
    <a:masterClrMapping/>
  </p:clrMapOvr>
  <mc:AlternateContent xmlns:mc="http://schemas.openxmlformats.org/markup-compatibility/2006">
    <mc:Choice xmlns:p14="http://schemas.microsoft.com/office/powerpoint/2010/main" Requires="p14">
      <p:transition spd="slow" p14:dur="2000" advTm="17285"/>
    </mc:Choice>
    <mc:Fallback>
      <p:transition spd="slow" advTm="17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E4AB72-1C42-427F-801C-32A12FD69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5184D-97B9-4245-AB6F-2573E30FC242}"/>
              </a:ext>
            </a:extLst>
          </p:cNvPr>
          <p:cNvSpPr>
            <a:spLocks noGrp="1"/>
          </p:cNvSpPr>
          <p:nvPr>
            <p:ph type="title"/>
          </p:nvPr>
        </p:nvSpPr>
        <p:spPr>
          <a:xfrm>
            <a:off x="1066800" y="914400"/>
            <a:ext cx="5148943" cy="1705383"/>
          </a:xfrm>
        </p:spPr>
        <p:txBody>
          <a:bodyPr anchor="t">
            <a:normAutofit/>
          </a:bodyPr>
          <a:lstStyle/>
          <a:p>
            <a:pPr algn="r">
              <a:lnSpc>
                <a:spcPct val="90000"/>
              </a:lnSpc>
            </a:pPr>
            <a:r>
              <a:rPr lang="en-US" sz="3100"/>
              <a:t>Relationship between variables and machine failure</a:t>
            </a:r>
          </a:p>
        </p:txBody>
      </p:sp>
      <p:sp>
        <p:nvSpPr>
          <p:cNvPr id="3" name="Content Placeholder 2">
            <a:extLst>
              <a:ext uri="{FF2B5EF4-FFF2-40B4-BE49-F238E27FC236}">
                <a16:creationId xmlns:a16="http://schemas.microsoft.com/office/drawing/2014/main" id="{3E5B496B-F2B1-40F3-9B6B-37CFCB669007}"/>
              </a:ext>
            </a:extLst>
          </p:cNvPr>
          <p:cNvSpPr>
            <a:spLocks noGrp="1"/>
          </p:cNvSpPr>
          <p:nvPr>
            <p:ph idx="1"/>
          </p:nvPr>
        </p:nvSpPr>
        <p:spPr>
          <a:xfrm>
            <a:off x="1066800" y="2764631"/>
            <a:ext cx="5029201" cy="2760562"/>
          </a:xfrm>
        </p:spPr>
        <p:txBody>
          <a:bodyPr anchor="b">
            <a:normAutofit/>
          </a:bodyPr>
          <a:lstStyle/>
          <a:p>
            <a:pPr marL="0" indent="0" algn="jus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For machines with tool wears more than 200 minutes have higher chances of break down.</a:t>
            </a:r>
          </a:p>
          <a:p>
            <a:pPr marL="0" indent="0" algn="r">
              <a:buNone/>
            </a:pPr>
            <a:endParaRPr lang="en-US" sz="1600" dirty="0"/>
          </a:p>
        </p:txBody>
      </p:sp>
      <p:pic>
        <p:nvPicPr>
          <p:cNvPr id="4" name="Picture 3" descr="Chart, histogram&#10;&#10;Description automatically generated">
            <a:extLst>
              <a:ext uri="{FF2B5EF4-FFF2-40B4-BE49-F238E27FC236}">
                <a16:creationId xmlns:a16="http://schemas.microsoft.com/office/drawing/2014/main" id="{18EA7674-96F2-4704-9BAC-8FB2F66A022D}"/>
              </a:ext>
            </a:extLst>
          </p:cNvPr>
          <p:cNvPicPr/>
          <p:nvPr/>
        </p:nvPicPr>
        <p:blipFill>
          <a:blip r:embed="rId4"/>
          <a:stretch>
            <a:fillRect/>
          </a:stretch>
        </p:blipFill>
        <p:spPr>
          <a:xfrm>
            <a:off x="6555971" y="1028700"/>
            <a:ext cx="5636029" cy="3395706"/>
          </a:xfrm>
          <a:prstGeom prst="rect">
            <a:avLst/>
          </a:prstGeom>
        </p:spPr>
      </p:pic>
      <p:sp>
        <p:nvSpPr>
          <p:cNvPr id="11" name="Rectangle 10">
            <a:extLst>
              <a:ext uri="{FF2B5EF4-FFF2-40B4-BE49-F238E27FC236}">
                <a16:creationId xmlns:a16="http://schemas.microsoft.com/office/drawing/2014/main" id="{4CC257D2-6895-4677-996F-1A5FBB7F7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 y="6400800"/>
            <a:ext cx="12191999" cy="457198"/>
          </a:xfrm>
          <a:prstGeom prst="rect">
            <a:avLst/>
          </a:prstGeom>
          <a:gradFill>
            <a:gsLst>
              <a:gs pos="0">
                <a:schemeClr val="accent5">
                  <a:alpha val="80000"/>
                </a:schemeClr>
              </a:gs>
              <a:gs pos="100000">
                <a:schemeClr val="accent6">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28FF51-22A9-49F6-8C79-1FFC470CA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800"/>
            <a:ext cx="8153396" cy="457200"/>
          </a:xfrm>
          <a:prstGeom prst="rect">
            <a:avLst/>
          </a:prstGeom>
          <a:gradFill>
            <a:gsLst>
              <a:gs pos="0">
                <a:schemeClr val="accent6">
                  <a:alpha val="61000"/>
                </a:schemeClr>
              </a:gs>
              <a:gs pos="99000">
                <a:schemeClr val="accent2">
                  <a:alpha val="77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7A460046-4EC7-45FE-AF55-FDA85B5999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97720010"/>
      </p:ext>
    </p:extLst>
  </p:cSld>
  <p:clrMapOvr>
    <a:masterClrMapping/>
  </p:clrMapOvr>
  <mc:AlternateContent xmlns:mc="http://schemas.openxmlformats.org/markup-compatibility/2006">
    <mc:Choice xmlns:p14="http://schemas.microsoft.com/office/powerpoint/2010/main" Requires="p14">
      <p:transition spd="slow" p14:dur="2000" advTm="13732"/>
    </mc:Choice>
    <mc:Fallback>
      <p:transition spd="slow" advTm="13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GradientRiseVTI">
  <a:themeElements>
    <a:clrScheme name="AnalogousFromDarkSeedLeftStep">
      <a:dk1>
        <a:srgbClr val="000000"/>
      </a:dk1>
      <a:lt1>
        <a:srgbClr val="FFFFFF"/>
      </a:lt1>
      <a:dk2>
        <a:srgbClr val="222F3C"/>
      </a:dk2>
      <a:lt2>
        <a:srgbClr val="E8E7E2"/>
      </a:lt2>
      <a:accent1>
        <a:srgbClr val="3549DA"/>
      </a:accent1>
      <a:accent2>
        <a:srgbClr val="247CC9"/>
      </a:accent2>
      <a:accent3>
        <a:srgbClr val="2EB5BC"/>
      </a:accent3>
      <a:accent4>
        <a:srgbClr val="21BB82"/>
      </a:accent4>
      <a:accent5>
        <a:srgbClr val="2EBC4D"/>
      </a:accent5>
      <a:accent6>
        <a:srgbClr val="40BB21"/>
      </a:accent6>
      <a:hlink>
        <a:srgbClr val="319356"/>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352</TotalTime>
  <Words>1616</Words>
  <Application>Microsoft Office PowerPoint</Application>
  <PresentationFormat>Widescreen</PresentationFormat>
  <Paragraphs>71</Paragraphs>
  <Slides>25</Slides>
  <Notes>0</Notes>
  <HiddenSlides>0</HiddenSlides>
  <MMClips>25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Avenir Next LT Pro</vt:lpstr>
      <vt:lpstr>Calibri</vt:lpstr>
      <vt:lpstr>Symbol</vt:lpstr>
      <vt:lpstr>GradientRiseVTI</vt:lpstr>
      <vt:lpstr>MACHINE FAILURE PREDICTION</vt:lpstr>
      <vt:lpstr>Business problem</vt:lpstr>
      <vt:lpstr>Exploration data analysis</vt:lpstr>
      <vt:lpstr>Correlation between variables</vt:lpstr>
      <vt:lpstr>Relationship between variables and machine failure</vt:lpstr>
      <vt:lpstr>Relationship between variables and machine failure</vt:lpstr>
      <vt:lpstr>Relationship between variables and machine failure</vt:lpstr>
      <vt:lpstr>Relationship between variables and machine failure</vt:lpstr>
      <vt:lpstr>Relationship between variables and machine failure</vt:lpstr>
      <vt:lpstr>Data preprocessing</vt:lpstr>
      <vt:lpstr>Models and interpretation</vt:lpstr>
      <vt:lpstr>LOGISTIC REGRESSION</vt:lpstr>
      <vt:lpstr>Logistic regression-confusion matrix</vt:lpstr>
      <vt:lpstr>Logistic regression interpretability</vt:lpstr>
      <vt:lpstr>Partial dependence plots</vt:lpstr>
      <vt:lpstr>Accumulated local effect</vt:lpstr>
      <vt:lpstr>Shapley values</vt:lpstr>
      <vt:lpstr>RANDOM forest</vt:lpstr>
      <vt:lpstr>Random forest - confusion matrix</vt:lpstr>
      <vt:lpstr>Random forest interpretability</vt:lpstr>
      <vt:lpstr>Partial dependency plot</vt:lpstr>
      <vt:lpstr>Accumulated local effect </vt:lpstr>
      <vt:lpstr>Shapley values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FAILURE PREDICTION</dc:title>
  <dc:creator>RAMANNA Nithesh</dc:creator>
  <cp:lastModifiedBy>RAMANNA Nithesh</cp:lastModifiedBy>
  <cp:revision>35</cp:revision>
  <dcterms:created xsi:type="dcterms:W3CDTF">2022-03-23T10:37:10Z</dcterms:created>
  <dcterms:modified xsi:type="dcterms:W3CDTF">2022-03-23T16:30:19Z</dcterms:modified>
</cp:coreProperties>
</file>